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78" r:id="rId26"/>
    <p:sldId id="279" r:id="rId27"/>
    <p:sldId id="280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4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0C6EB-5CFB-48EB-8140-89507099EB5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8D6AD-C3A5-4143-B6BA-707AF280D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A96DF-E2B7-4640-A11C-73EB2EE04B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A8986-C6D7-404C-AAB9-3C12B8BF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986-C6D7-404C-AAB9-3C12B8BF7F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7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92DDF-8C6B-4261-A77A-AB36CC8BF5C2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F3E2-D028-4322-BAF9-E581960844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9ZHTerOJY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fKDfYj4PZ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youtube.com/watch?v=D3W4OCnHy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youtube.com/watch?v=7AUeM8MbaIk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g7VhvoMFn3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-O-m_XIrA1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IfsHPpkSPs" TargetMode="External"/><Relationship Id="rId2" Type="http://schemas.openxmlformats.org/officeDocument/2006/relationships/hyperlink" Target="http://www.youtube.com/watch?v=ZQe7UhTo0E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9RJHkzQtXc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youtube.com/watch?v=wZcsGe3FYF4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youtube.com/watch?v=bbxUO_FzA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048" y="1904999"/>
            <a:ext cx="4844925" cy="2667001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Animals: Invertebrates</a:t>
            </a:r>
            <a:endParaRPr lang="en-US" sz="6000" dirty="0"/>
          </a:p>
        </p:txBody>
      </p:sp>
      <p:pic>
        <p:nvPicPr>
          <p:cNvPr id="1026" name="Picture 2" descr="http://ts3.mm.bing.net/images/thumbnail.aspx?q=393868814706&amp;id=4933b78fc622547134fe747d562c7792&amp;index=ch1&amp;url=http%3a%2f%2fwww.divewithjay.com%2fgallery%2fspon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577" y="-20782"/>
            <a:ext cx="1657350" cy="24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99" y="4495800"/>
            <a:ext cx="322341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579"/>
            <a:ext cx="3657600" cy="24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data:image/jpg;base64,/9j/4AAQSkZJRgABAQAAAQABAAD/2wCEAAkGBhQSERUUEhQWFBUWFxsYGBgYGBobGxwcGRgYGBgcGx8YGyYfGhwmGxgYIC8iJCcpLCwtFSAxNTAqNSYrLCkBCQoKDgwOGg8PGiokHyQ0LDIpLS0sLCosLCwsLS0sLCwpLCwvLiosKSwsKSwsLCwsKiksKiwsKiwsLCwsLCksLP/AABEIAKIA3AMBIgACEQEDEQH/xAAcAAACAwEBAQEAAAAAAAAAAAAEBQACAwEGBwj/xABEEAACAQIEAwYDBAgFAwMFAAABAhEDIQAEEjEFQVETIjJhcYEGkaFCUmKxFCNygpLB0fAzU6Ky4QdD8RUWwiSDk7PS/8QAGQEAAgMBAAAAAAAAAAAAAAAAAgMAAQQF/8QAMBEAAQMCBAMIAwACAwAAAAAAAQACESExAxJB8FFhgSIycZGhscHRBBPxI+EUQlL/2gAMAwEAAhEDEQA/APksY5i2OEYtCuYmJiYiimJiYmIopiYmJiKLuOjFZxpTMTiior9mTHnb57Y52VyOkj5GMaFZ2xmqzgJVK1BJONmy5XlOMlaDbB2YYGjqYkMSdI5GDf6XwDiZCaxshx4CfUD5VeJcJNGJg6lmRsPXASrbabSfISBPzI+eDsjxh6aukBw4jvXj0xXL0Iy9d/xU6S+51t9AMWTCmEzMSDz9Au8N4j2D6giuCIKsBce+xxhnKiszMqBATZQBAxmoB3xHpamCLuxCg+Z/ucSyENk0ur020zZTI5gHFs3kdCq5HdYWjrG2JmaYFR1XwhiB7W/rjDM12MKSSBsOmLaZRPZlJB0WVIY00joMTLU5m8Y3y2W16jMIo1O3QeX4jsMW50KYbC8hrbod0EcpxKYHQe4nGQOLq2ChLV6yjeAPQAfljHFzfHTTjEFFF0UxGJ2OLU7emIScDJRSFipsf7vjpxUHFgcEVS4RiuNguKtTPQxa/K8wJ84PyxAVIWeJjsY4TglSmJiyRMNYH7X3fPzHXEqUyp0tYj5RyI6g9cVNYR5DlzaKK5FwSDf6iD9LY6Dihxpl51alGrR3yPwggN62OIaBUxuZwC6j9Ma00ibbf+cTM0OzqMouBdf2Wuv0t7YsiaqZI8VMgN+wfCfY2wouESLFM/SZczUfF/tUH54PzlCKFPyqN9VGBGpAKDIO9udsNqtOcqs/5lv4bYW81Hinfjtlr/D5B+EnZABHPDR6ZGUpCINWo9S/RQEH1wFl6eotIkhGI/dE4Z/ElHQ9ClMCnRpqfVu8x+uITJhVhtLcNz+Ij1EpMq8ovMD12/PDXhiBazNbRlqTMT1Yzf3Mj2wJTQKWcSdIETvqYCJ9JwUq6Mi5vNaqBP4EN/mZ+eBdUwn/AI/+Pta36C3r7IFaqqlxqbn6m5+uAqzgmQIxerJ2vyAHMnp74rmFC9wQSDLsObbBR5LMeZOHtgLCGEguP9K7lqDVCtNBLsYA/r5Ya8Zp9kiUFnSO+zffYMVJ9AQR7YY8JygylE1qlqjr7qp2A/E397Y869Y1GLm0/IdB7D+74VmzupYe62vZ/wAfBg953oN/XFD6MSME46tEHfDs650LCnY42InGYpwcahsC4o22U7ONxiHM4sahiMC4gE3QmiyxMTEw5UtaTXA64Lz1Gmqrpq63JusEFRHMHzwvIwVTz9gtVe1QbXh1/Zbp5HC3A3CbhhrqOMe3XZQ1r7zaLCDvMmZFoiAZ8sWpkjvASBYyJEc9Q3j+mDl4OagL5c9souybVV9V+16jAKVCrShII+foQfyOLkOFEX63YTgXeY+NCimyIdS9DvBfGm7L5ifGh5WnEyNRKgFKqQo/7VX7hP2T1QnrtjuUqzUD0iKNYG33GPl0nptg3O5NK6syL2Vdb1aPJpMF16XI+fvhWaKO/m+PmtoZm7eHHMaO8OB5dQlWayb0nKVQUIMExI6yOoi+LUajUKqtHeUhh0ZTvB5qykj3w3yPEVrUv0bMeNLU3PiiZKN5jxKfIjngNaGk9hWsAYp1PuMTsfwN9Dgi+sFKGCIDmdDwPA/aY/EfD0FKlVpNqQRp69k90n9lu4fTGXwrTBeqCJ7kx1UGGEehOJwvNsoOXqrOjX3T91yhqJ/EAw9TjFso+VzWhWnwlG5Mjw1Mn1EA++FxLS3fFOJIxG43Q+NkPnsn2NVl3UXQ9Ua6n+XtgutXnJW8S1VJ9DIH5HBnFKS1qPdUh6YZkH4Qe8h8xB9x54BytEHKqxupdgw6hWVh9CT+7gM2ZoJ0KL9WTEc1tnAxvl7KvDM0alemvk3+07+8YZfEb9tmndIhioXpHcW3oz/IYnA+C9mdTjVpLUpm0yxDfRf4saZTLC7EeDQRvbSKlZ79fBiOdWirDwv8eV25/ixZFNMhidJcqDz7oJAnneI+WMviCppFOgPDTUHlfeJ8xfG3B6Bf9GU7+M+p7x+hjGlMIa9TM1hrpU3sl++EME2+yu/mZHXAsvVMxmy2msDpc/SHORGXpBnntqnhXnSpndumt7RGwGNvhvhCL+vYT/lhuQ5tPU9eQ82GAWqnN1tbyNRJY9T0UdAIHlthjxas7actRjtCBrIMKixsCdp+dsW4nujqgwGt75sLczvdEr45xBq1SBLCYUDdmNiYHTYDkMA16HZkISC/2gtwvkT9pusbYLzOaFH9VRaWFnqxBHVU+6Op3wLRC61UlUHImYt6SST/ADw1ghvJZMd0vJdU+g5Dfqs4640FSBg+hkTXOikmpoi8jTPMnkR5/LBuWyaUTFNf0quu5/7NM+9icCXiFGfjOeeW7DVDZXgxID1O6h/ibqFH8zbAtbLgMQJFzE9JtMc4x6DIcAzFd9TsSWIUuFJRQfPmB0UHHuct8JZeiGZl7RbQajASR0HIeWEHGy3UxmBnZA9ZPXh4LzXA/wDpX2+Xp1quYFDX3tOkNCnwxe7WJ9DhZxX/AKYZinU00qlCskSG19mb8irXB/rj6jlWYmU0UVAIVSh1EEDvQeUbflilLg6Ecj+1vt6YEfkOGizlvNfnrExMTHUS1MTFlpsfCpb0En+v0xt+jAmA2g/drDR8mjT8wMCXAJrMJzxIWVDUDqTUGW8oe8PYXjDReK064jNL3thXpgBx+2AII9sAV8nVokFlemfsty/dYWON0zlOp/jjS3KqgE/vDnhb61FfC61YJLOwTB4OsfrdVpxD4femnaKRVpfeXcTtqG4wPR4ibaySF2ceNRzE8x5YbZLtcuJP63Lt9pDYTzvsPwtboRjTM8LpVAGJ0T4ayju+S1V3U9D9cKzg0dXmtBwI7WFQ6g23uQuVuGrXABYByoKVB4WHIt+GbEi6kdManJNUpGnWGmtT7javPwE9UYWkcwDgehla2WOisP1RMrUWWCN95fwnZl5jDKpmgUGvxICm8hqbQdE8wDDIdoYjpgHCBE+Ca10mSIJuN38Uky7HWgaRUpnTJ307AN1jk3MemGPxCQ1KlMh6b6QefZVO9HorzHTCziaksO9DAQpE6o29xYfxYOzzCrlEqrGtAwPsQx9rf6sWNClzIczqN7lcy/EJLNEGmy1DysygVfqGb5Y7nB2TvTDAUyBUC8pI0kDrvI8vTF3or2zOhnQdFToUcA06noJgnoJxM7kTUy4MXo84JmncSOuk2MdD1wEVje/tNcTl5i3PfwiqfEgqQP8ABZFFx3g6lQ4A6g+sgYHbNEUa6lrhQyjkS+mi1udtX8Q88BcPZTTCk7sHHUMCoIjzVpnyOO5h++ALksREcolv54uzkGbMwdE8yNVKYdhY01ALHwgFLesNc+UYWZusOzAH+G9qYAuyqoDE+pJHqT1wK5ZlFMEAO2l73AhSzDz0iB+1gg5halbWBppU1hRt3Una+0z8/LFRRETJoi+G5bs9J+2/dUAFomfCBv0AG5+eNM7lnoDTTAOYdQWIMrTNxUJJ57Et1BAtvhwKtWrVGqU4EQs37ixLGdlkW+9vGm5wwpIaj6aZgGJciWaTAIGwX7oNo7198SCL3VscHd2w3K8tmOFKmkNUCndnMkkn7q7xebjUx6DHpOG8CVU7SoP0agftNBzFQeU/4YPTz3xpmM5lco/cAr5mSL9/T9O83oB/PAWaoGoe0zbsCdlJ73oqLZB11T54JzqdpU1gDiWAfXXc6yjKvxFl1XsqKEjbskJg+dZ+d97x649Vw3h9Omk5hVdhYUk7tJek8tuZnyGEmU4QCyimhVfEDoKoY6lu9Vv92F9selyfBlKanaVWSRfvHctv4fPnHTCXuWXHxj3Wn4/37eCYAVK2lgdCC6QIFrWB5XwcqJTUTBY7lmEnqfL6Yz1s86JVCABbly9/LzxZMsokQCfPe2EZgDCxQSoOIDYAknyMR8sdOYjdQPWMcdwACedp88UI1XiYsJF49sC7EAUDZX54xMTHaa6jAKD9ptIx3CYQNaXGAuR8/rg2jxqstu0LDo4Dj/Vf644vCKpEqEf9moh/njrcDzA/7L+0H+eFl2G65C0twvyGVaHDwn4RdH4mYDS1NCp3CnSD+6ZWfSMY1a+Wc+B6ZPNR/wCQff54qODPHeDr6oR9Qxn5Yp/6W4NuzI6sCR+UjC/8YsYWjN+RbEEjmAj+H5KpT72Xro6ncGw/eEmPUWw2o0gYAHYVGHhJ1Uak7hWFp9J9DhA/D6kakoqI3ahVkfw6icZrxQwVqJqB33Vv+cCWl1b+6YMVuH2beceq9DSepTJppF98vVMA+dF9vb8sKFz+ipBU0zs1JgQOZkT4Qelxc4vT4uNEFu1pzIDd2qnn+IcpF8DZh5UTNVBsZuoPL1nnbAhuhVvfq0je9KckVnVDKGU3UjSececdNvO2McrUJU6JKkEib7go6n2It5A7jGVOidJKtrQbxZlmbMN/cYpk6qqxXV3Ts3Kbf+POMXFCAl54cCdd76IrgucFGvTqsP1bArUW5BWO8I/Zg/PDbMZ4Uq+oNqpuhXyI6/7Sf2jhZnKYFN/sm0AizTO3IEAnfxKSNxgLL1gaYUz3Sb8tDWgc7EYsjMJUnIcvXfutBQFLMaVIZYJWDPdIkbcxBGO160+oeeZ5WYchvEeQPXGWVJQ0ywkAMogCe6dMgTfxHGTy1TuyNRA6chvBMbT7YLLLksuytpxsr0iSWK7sYHt1tawBwRSy2simG0Ul8dQ7czAnc725c8UEIpjxHc9ByHl1xTLZapVGkMAqXAYnmTMRyn88VeuigMdmJJ4b8/JNn+IKSU+zpAimP9Zm7VJ5dB9r0EYNBq1g+g/o2WaGZ2s7QIkSbczPnhZkRQy+lqjK9QEGPELclWPqb9IxnxT4j7U+CY21kW9FFhgYk9kJwdkHbIHIJ58P5elrIoBlQeKuV1FvJJge+2PQK1BSFQLqZtXa1CC0UyKl4BAWQAYBnVHPHiEzdaFC1v3ZFjuxgiAJ6++PUcN43XpMXLZZ2Ome5T2XZVKMukTJMC5JPSM726pnacKD4G/GU9epTrPNatVzLbhEpsF9IVb4dZPKq6E6XQCwRl02F7DmPlthFkvjF2ZjUolp/wAt1MeoYgke+G+V+JKMy4qU5GzUzt6pqGEw7gseJhvNIPv7JjQqmISwn6eWNMwhJB364S1/iOkWhHQRtePQd6Lzglc2Y7rgx3rMDcbzpmFBwvFNKXSmscDUQm2XyAcd6YBNusflhjQcoNKaVA63nzv1wNwuudHep90L3WEyTubNAneRitTOLJlqtP8ADH/OHYYbhNBmvFC4FxhfmbBFDiFRAArkAbKQCvXYjzOB8dUEmACT0AJ/LHXIBFUtjnNMsJB5I5OLn7dGg/rTC/7Rguhx6kDPYuh60qzL/PAmX4JVfkVHnTqfzUD64KqfDoXxVQD+4v5sTjM79U/1dJh/LImJ8Y/qKp8Zokkh8ypO+oioPkf64LXPUm2rIfJ1ZD/8hgCl8MoQG7UlSSAQrMDFjDKukkWm5icEj4YpKJZm85Kr/uefphTxh81owz+R/wCRG/FbVVRjsrT916bf/sAIwNmOFofEaidNVNiP4kkYEzmQorOmoF8i1L6XnC5XceCo3/2y/wD8cRjOBQYuLFHN9j9It+F81enUG8d5WwOuV31SI2jvCeh2I9cdrPmHHfNRgPvLf5kA4HNRhzv8z9Pyw8B3ELC9zAe6d74rVa7BluQwMAgSYPIxBI6b4tmKbMZKMt5kIbnkbc8Z1KTCCZWYjUCLH2xoBUUTqiDtI1coMbgeeLPEKpJBBlWPFX7NkaG182J1AwASAee0dIwMtSD5GRHQbj6mcEZjiLsulm1Ai+559G587dd+WBxEGYsR1EjoIsfztgxaoSnOk3VnzH3fuxO15mRzHTHC5EHqDf3F/XBK8MbsO31KBNlgyYaPTkcSjlXrA6dBZVBIJCkg2ESbm17gfTFUCLtH4QzVSREwJnbc2HKTjRcjUIkU3tuT3R/qInGmW4e7kgDQVO0QQfPU23oTiuZydRTDh9rgkx57E2xWYWCv9ZjM4FZBQtjad4I29rzjcZikABoJgen9PrjA0IizLN+8vdPoRGNv0Qi7qSv312Hr/wA7Yo5dUTc4oAPffkmnA6bVqi0qK6ddvEAPRr/Kd8enGRNFdVWjWKj7SIrr79k4I98eWynDqZJUVRSeAQKnd5yCpEBp694dDj2vw/xDO5UBWppmqXkYqLeTpcd7e8MGHpjI8Ens+q2MditEj0hUyrLV7lAUw5AOipQ0PB8JAqPJ6yJGGH/tjMlIao1JgNRjL0ypE7LpcsT7Y9Ll/inKVaS1KgNKqjDUlVf1gAJJZRcsSLd0+wwgz3xRVzNRaCnRTEvpbuEgSKame8pIvbpHlhUYjjWB6/SU78l9ojzCFX4QddL12dlgRIVRDWDQpt6HDDgPDMsKgLUlYg6kJmSb+ZBg/wAsUzVJ48doBABIEkTAAPT/AIw/4LkuzoUnTSVL31KNQFu7t3difIxOIW1uhOM/KZN+ZXolqqwJu0RqBEi17DnY7jHBwpCAdLm3lzveem3thZV4sq1XRfDTKglblSe9cEXUg8vOL4cUM8rIrCCGEgg6hB8/5csaGmTDlhIIqvyhi61mAgMwHQMR+RxTExuiVASKhdYzuSfUk/niopjkBi9GmXMIrOeiifysMN8v8Luf8V0peU6n+QwLntbcp2HgYuL3QSk8GIm3SbCd7T/cY0pZenN9VQnkgH1Jk/lh6MhlqcgI9dxzZgFHqFsPzxEzruIphQB9mith+0xOkfKcJdjT3fpbMP8ADy98/P0PdB5fhDk9xAnkN/UzzxvVoNTP6yo7E/Z7Zf8AaneONl4eCZr1NTc0p3b3P/AwVUVaQJXTlxE/fqH/APn54zl5K1jDDBw6/Fgk+bocz2ik/ekL7SZ/LFMrltRCUg7vuSp0wPxRYL64Iy+UNY6mYrSm9Rhc+SDYnziMGV82y0dOW00KP+Y57z8pH9flg80CEkYQJzm3qfDTqsYo5UgsFrVfu7hbb3n5n5YXu9Su4JBGswoGxvss7xt0xvk8nRI1MKhpA9+qR4j91QD3QeZMk+WGVGsqp+kMvZgytCn91Y8XqeZ6euCBy8zuyAtz8m8B7kpNxXhxoNocqSRq7p9ulr/PAlCmWcKoBJMDVtsd8WzLljqYkuxkk9NlETaAPrg/4dUCq9Q7UqTN7mw/I4dOVklYg0PxQ0WUzLf/AE9KiDqcO2oKdXgZunUtv5YXIohyZBUCPWROqbi3TpgvgJisARdkYe8Bv641zWUn9JjkyEDl3mAj54HNlOU7qj/WHtDxzHkJQFTUrQxYEX368wZP54Iy/EaqkmZgSdW8A/XfEy5FqdUFYaEcjwsN1M8sPnyAzVPlTzVEegYciOqnryJOKc4WITMLCLpLSfD43dLv03L1hFSlobqv93wdwyp2LM1GqjruabgCx3iTaMLqfC+1QtTGl6ZitSa0fjFrL15YJXggICtIbkGA0uItpYA367zywp0CgPRPZnqS2edt9U4K5StaqrUbidLQkzAIsQrbxIg88MOBfDUZqiEfWlRSHZy4CtBuGpMLHcNyJgg7lZwZsuwZM1Sq9tTEA0qoWo/LSAYDGIuCbQYN8MK/AsxlXYUajtTS+lwGXQx1XiAp3ggwSDtgbUQF7SaiDvehT/O8FzVGoB3s3Qaw0lKlVTtJDIgYWP3SeuKPw+rTPapQLaWKyEZGABsWptJCnkVJGNuEcbrBFKlKy7aNTSAfs3XVTPzHlj2OVrdoqsraTAmCCRpJGmwjyketsSZukPxXMuQ4b6grxHDfiGuakUqa1HMqVanqA1HTq7pBW53vhv8ABGbroho1lBpdoyKxMaGU+GecRIaNzc4K47wKk7o7ahVEw4bQwJNjqXvDTYASbTYzitDLN2Co3ZxoAqaypGrVEx9nYmSbk8sU4wEpzmu7ohG8UyyfpXao4191XX7JIGlZKm4Fz7egws4bU7BSpy6PqYtJcobxupNtp98OviZewyZSk60SR3bQWG7KCPUHHi+N/G6GqRtpCr/2dwBMS4MTPywBa6ZCjHNiDVfHsXp1APsKx6tJA/d2+eKY6BjpkSktcWmQiX4rWIjtCq/dTuD/AE/1xll6AdgpcIDJLOTAgSfMkx74oB7e0/Qb4JSvTpiQhqML6nsojov9cAQGjshOa44hnEdTmSfS6aZLJ0Qv6um+Ya8vU7lH2B3+RODaQ7RtHadswEmnTIp01G0sxuRcdPQ4yp8Iq12HbMzye6qEU0IiZ1NBKgQSQLepw1XhrKDSo04IgllsqztM95mI2EgXk7jGFzgTUyd7oAuuMQNbAoOX0PknwS0ZGoJJKUEnzP8ACtrebYWZzMUlMIprEX1VJI9lEAT5Xx6ofDKj9bmXJS40jchD3iBsFEFdRBkg6Rzx5itWSm5dFKfdRjq0jkSfvREk3EmBiMIJolYj6cBxNfSy2uB2mZLMY7lIAexaLKPInHDk1zASu9RyFDdvKgKhDwqUjPeBXpttbFshw79IZmqAU6CmXZZ7x9XOpjHM7TiZ7iArHTSUpQpWQAdB4oFy/QEeeDFLX9lDDoLracXczy9EPmcwK1QCp+ry9LanYWEWI5k/8Yp2z5mpqI0oosOQHn5xjJcuapFgqg2B/NjzP1vg/NoEQZdJLNDVWFoU7L5E/lgiQKC/txQDM4Em3udB4f1Jq4BGoRcmIEWHOB1M+2DEcJl62me+adITvYan/wBx+mKZyqBIXpFo2G/pe3tgTUSsTYGY8yIn6YcO0AsheGPMcD9IrhazWp+oG8brH88MM+FmvSNnYIR0YCCQOWq3PcThfTmmKVUd4Co0EiJUaQTHv9MNeKZxUqwVDhkEnYwSYIP9/XCn1eI3C0YYy4ZDuI9QhEcVqOlhNSmP/wAlPb+JfyjHOHZvS6K9QppPcrQWKjowF3U7EbicMMvkqTwaTBCeTTNN9gwnxUX28iYPI4w4hkQvjlBOlhP+HV5MeqOBv5HAyJgje92R5HZMzTUbrvnxRoY1Quay57PMJ4l5MNiI5j+zgXM14BelTID+KkdXcaRdBPhJ6bdL4I+FuC66rE1RT0dNyYEGDYjcH06HD7MZEUampwzBYaEIjqrKWuoPUXGxBwsuAMaJjScRp0duo58V51sxSfSKjMrR4mHeBB2MRqHQ7g49X8K16XaFc29VhUaEcMQhYxapzDCBBNrmepwqcTbMBlrUKdJHCEEqKupSTDaokDrpAnTth5wz/p/VqU+0pyuoGUqA6KgEgDT41BFwwusyMEKGAsLnB47fmnvFPhKiGOYRnpPqB7hXTBYSCIjTeeom2N+CtTrq6AhKqt3airAYGIiQDDRebzOM+H8POXodm7GrrIKhgNSLzRnECpBsGgHuibAYIyGSNF1hQrEC4aRbxeIRzBAiImNsC5wmnVI0gmeCI7GoyOTBaPDFgwOooQCRMGJBvzGE1XiCUaTPVpE96KcKWmA0pBBEAzJPXHp+K0HgVUcJA70wLjc3tjyXxTmq6inUqqrUAdLNRZrk7NYgAyx7s964xZFUM0TPLKjIlSpSckKSi3qIgM6BpXuarcpIjlzFq8aqLGnhldgRM9lTB99Rmcd4ZxNBTVXqAqQXCrqXunwgxcXJJOwjykXrZftTqVhAsDrQTG5unWcMw+EoHnkvz1GOjDGn8O5korjL1dDQVbTAIOx3mPOMPOFfApcA1XI8lgD5tJPqAMPdjMbqjbhPOi89wvKrUr0kcVCrVFDCkJqFZ72gRcx64+wf+xsihSMvTIVCVksxJsZfVuYjcW6Yz4DwbLZf/Ao6qxXSzclWQWLMfK07k4f6Yg0k7TSIte5Gw8gAJ5XxzsfHznsrVh4eRKcpl1IDHs2NyGAtGr8VxsN94wDxKqKdGzNTl9RNNj2hJYtExzJj0HkMOOG5WsFKuofUzfZnQGbV3Y3IF+YxnneFmorVadFqkSgqO1hAiQD4rSJHpjMBWVoc6pXzriles4bSi06dNAzjVpAUCaYJclmmBpAFyLCxOAk4HcHtUfUQZWnWIIsTDOoVyCdhN9wYx9ByXwzW0hq6EotUVUpsAQNIjvBiSoawGnaDtJGNPiCtQCl69NatRlCgMDHdOoASe6oIExuBecaRihpy2SQZIpK+fZwSopBTTRBN2pwL7uveYnnBgmdsAvVpoV1FlX7KJ44MgvUAI3BMISLHHo6XAq2dqFyezRYJPZwu4A0KIFpsuwJvc4YcS+FaICyTWimbago1EbaVAm472qZiLTOHBwBhG7FmdT6DwHAaea8HlK0TXeCEsqTZqhFvULuf+ME1M1ppCpfU3NtyzglnMdBsOVseu4hwAVWpKadHuoDpRZIBYQhUGBVYeJjaJNpx5r4hyDdqaVNRU7MEsaas5AJNmYeLbkAMHQlB+8hkDZ1PwF51hzNh15fPGgpkCYIBm5Bi29/LH0j4W4KuS7LM1aNWszUVdYgKrVGcdmwe5IQBoI3HQjAWd+FqLLTSjVSkned1aqalSSQE1WCq093SvWTOHHFFlkym68YULU6VNV1OpqNpUajDEaQQLzZrbxfnjiZGq7aRTqMfu6XMDaLiQvrYY+k8H/6c02oLUqM1J2YFabamD6dmKzM3a8Wx6Dg2TzGWNXUwrgkFmqVC0kAhlFrDbysMKOLlsiJLjXcUXiaXwzXWgq5mj2dVT+rZyCHWAxp1Ah1XQW2PdkXGLVaArqQQAyjT3iSY5K4dVaJiGYWmCevt/iDjaVUWikjXusGVhpVgWGwcRNt+mAsll1asKNcaHUQzAarEEwzCRp2EmQRhBcStuFjQ3MdL+G/hI8v8DtpWpla0HTvsTcyuk8xcXPLBOY+G3KpVpOa1UApWWY1JpGgaWtvMkXvhnnQcm5qUm7SiIk2b5+cbEi4AB5HDFONU6iI7UadQEEsyhk2iSCrERcb79MBldKB+Jlhzen+14tyV7pDg6lLAwBoVYgmJPegWgW6zj6xlXWpSpuGI7oiGtYQbg9Z+WFFHL0mpF2SQkxrYNAiRGpBMg7ExOLZepl0UaHFIKZC9n+rEmTYT3jJP8sWZScRwxDICfUqmtAT4iBNud5Plyws4zU7NNQR6hmwAmGaAN7RbmeZwZleMUv8ANQiYBhgZ3vK+mDafE6Rn9cpjzj88NDcwqs4vK8+yvmF0uw1gESORJAZRylTAsMczPBh+jdlU1VPtsqyCSFJFydxG4iY6424++Xem+gstR7dpTF5B3P3vfHnf/Ta6zR/SKzs4HdKpRjTcFTMnndSMDYowCbLxOXarl81op11K02BOuCoJGsjuzKleexMiJx6Gp8cvThK2Wl1Efq66qsXju1qbOPSY6Ww7pZRERQ5MjcGkGlrgEOxMHe55G2+M2APiYE7WamNtuV7WmfLlgg6KqyJsq/oy6f1cKtOCCZAkCAOh0mDpFtrxbGVNIJQieZNiSTck9Jnlgh80Xa4lYMB7xMQbbHFUB1SBqAMkmb35+WOeOa6BK4MuFvMQZsSOcbjnhnls3AgsLC4jYEmJAvc/lgTM0ySdHM8rT0wTlqBAnZiYMRcbnUeQmYHvbFwbpTyNU2yyaQDTgG1+YHIX2xzM1f1qnWdKq0pqgMxIEtAuegHXGCVYUNqs4gWJ97c7gYGzQJpsaffJlDYkgggaVAG+5JPLDcIG5WV91XO540kZiWZ2UsQCUgG/dgE/hAvM48yOHfpRV8yGUAApTNwUDTBbUWWQDvG4w9qZ3tV7OqnfQ6tWgrzANiBaNj6CBvjvEKtJEYUi8lBsIBY3YEfdAgQeexxomkoQFXJ0w1NKaAGNZA1yY1GCRHOALG4QG2NMrlOzIL7nodQWCDBEfzvGO5PKrSCFWGs05YMPCzellABkQZvMY2XNAqRVJOlZKDUpbSYjUv2TvM3P1EzIR8Uo4xmDTrtVpmxCoZbQYvqVVFlUkXMzFhGPL/8ATlahq1q5aogqOFLIYMKxZhyLA+GJG04Pzirna6k0gtFagfsyTBAI1AR1A9bnHqqEISyIiDVOgDSoAFgB1AF+uDzQFIROS4cH1RJANtRjSvKYJLMb/IScLMh8Mg5lwjArTnSpWSd51bAeu+DuH50CWBimGDNE6Ymb+5Png7huXLs2YXUjSIVgACoW9gbkk848OFZgVZzNlcbhxQt3B5iZItaD5X58xg1uB6iCdKWg6fEBFjq2ONqj92Km8yGAvqNrxyEjnjmVVlDqWmbC0QAApG0jBAtSy4pLxTKJXrrVEsQOzkMwYjxW73dBn3k4GyPBGaoSTqZFIVgPssO8jCRqBvbzw/y2SVR4Rfcja2CEposXAAuBYYHM41UzRZeNz9PsahdA1NWaAtMgKoAhldbzIiI87YJbhRqKroiIRpiCdMLYAA77WnD7NcPSoDpuWjaDBBJtbfBeWyQU6t7G3SbSB1ib4NrS5VmASylR7NJXukDvgnWYtqsYnmfXAddi5aUlnAgrK6huJCnS3phhWoPqJeWQ8zaB+Ls4tPnjmR1rI0U9FuQgze3OIgz/AExIkxCsGKrz/EMt3g1NXB2YGJm5PeBiPMgRGCMjl3qgHs9agaLEASB4jezTF4vGHY4owOhVAgHaLm4NoBna8XwKtdtZD6RG+pQt94kDf1m3ngXsBTA8jRKq2QKvp7QMV+7zA8QIIibmwI2wbW4cFI0PThgDpY94lrkwLC2wHIYuaFObU0cTs5IadydQONqdTLODNKmhE7HvSL90fbAgYFsblRzyUortBJO8x3RMjb7I2vE4x7IrIJbfqV+YC7z64ZtwxlhqaO6EAliVv+zp70fM4yOZMnSFA6FhP+4fUTgxW5QygI/M/ljSqbD1x3Exl4LcrATVWf7thjmBGuLXA+ZviYmHN/670WN+qz4+gGXpkCCalzz8LYeuulaMWuNrfZxMTDhfqkmyUZtAXzRIBIajE8rcsLmpAi4Hi6dDbExMQ69UbdOiMVAFSANh+WFpphqxDAMC4Bm8gAQL8hJt54mJijdMCeU8uoXMwq21xYcioH0wE6yVBuNIN731MJ+g+WOYmFqhdHZTJUyikohMKZKiZ1m+2GiCSZvc/TbExMIbcoXral4/bGeeMayLGFuN+eJiY1N7u+CUleUc9ktzy/lg5xO/JjH8OJiYEK9VeiO6P75DGzHut6n8hiYmGtQFbVMJ6Fs1UAsI2G2JiYc+4UFiic/TBKmBMC/ucJqgmo4NwGkDoeo88TEwl/eKdho6igLVAQDC2+TYWZsxlnIsZF+e2JiYrRW1KOD5hv0qdRmepx6jO0xIsLj+ZxMTCXWQvuv/2Q=="/>
          <p:cNvSpPr>
            <a:spLocks noChangeAspect="1" noChangeArrowheads="1"/>
          </p:cNvSpPr>
          <p:nvPr/>
        </p:nvSpPr>
        <p:spPr bwMode="auto">
          <a:xfrm>
            <a:off x="155575" y="-738188"/>
            <a:ext cx="2095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99" y="6926"/>
            <a:ext cx="2577630" cy="18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551"/>
            <a:ext cx="20288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57" y="2691726"/>
            <a:ext cx="24098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09005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" y="103774"/>
            <a:ext cx="4114800" cy="1140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Segmented Worms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812" y="1081088"/>
            <a:ext cx="5062538" cy="5772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Earthworm</a:t>
            </a:r>
            <a:endParaRPr lang="en-US" dirty="0" smtClean="0"/>
          </a:p>
          <a:p>
            <a:r>
              <a:rPr lang="en-US" dirty="0" smtClean="0"/>
              <a:t>Have a digestive system with a crop and gizzard</a:t>
            </a:r>
          </a:p>
          <a:p>
            <a:pPr lvl="1"/>
            <a:r>
              <a:rPr lang="en-US" dirty="0" smtClean="0"/>
              <a:t>Crop is a saclike organ that stored food</a:t>
            </a:r>
          </a:p>
          <a:p>
            <a:pPr lvl="1"/>
            <a:r>
              <a:rPr lang="en-US" dirty="0" smtClean="0"/>
              <a:t>Gizzard grinds up food and then passes it into the worm’s intestine </a:t>
            </a:r>
          </a:p>
          <a:p>
            <a:r>
              <a:rPr lang="en-US" dirty="0" smtClean="0"/>
              <a:t>Closed circulatory system</a:t>
            </a:r>
          </a:p>
          <a:p>
            <a:r>
              <a:rPr lang="en-US" dirty="0" smtClean="0"/>
              <a:t>Moist skin for gas exchange</a:t>
            </a:r>
          </a:p>
          <a:p>
            <a:r>
              <a:rPr lang="en-US" dirty="0" smtClean="0"/>
              <a:t>Sexual reproductive system</a:t>
            </a:r>
          </a:p>
          <a:p>
            <a:r>
              <a:rPr lang="en-US" dirty="0" smtClean="0"/>
              <a:t>Simple nervous system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24250"/>
            <a:ext cx="3919071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86" y="-14288"/>
            <a:ext cx="4303864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914400"/>
          </a:xfrm>
        </p:spPr>
        <p:txBody>
          <a:bodyPr/>
          <a:lstStyle/>
          <a:p>
            <a:r>
              <a:rPr lang="en-US" dirty="0" smtClean="0"/>
              <a:t>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“Mollusks” means soft in Latin</a:t>
            </a:r>
          </a:p>
          <a:p>
            <a:r>
              <a:rPr lang="en-US" dirty="0" smtClean="0"/>
              <a:t>Examples are snails, clams, octopus, and squids</a:t>
            </a:r>
          </a:p>
          <a:p>
            <a:r>
              <a:rPr lang="en-US" dirty="0" smtClean="0"/>
              <a:t>Mollusks have a soft fleshy body</a:t>
            </a:r>
          </a:p>
          <a:p>
            <a:r>
              <a:rPr lang="en-US" dirty="0" smtClean="0"/>
              <a:t>Most have a strong muscular foot </a:t>
            </a:r>
          </a:p>
          <a:p>
            <a:r>
              <a:rPr lang="en-US" dirty="0" smtClean="0"/>
              <a:t>Head region contains the mouth and sense organs such as the eyes </a:t>
            </a:r>
          </a:p>
          <a:p>
            <a:r>
              <a:rPr lang="en-US" dirty="0" smtClean="0"/>
              <a:t>A soft mantle covers much of the body, this produces the material that make up the hard shell</a:t>
            </a:r>
          </a:p>
          <a:p>
            <a:r>
              <a:rPr lang="en-US" dirty="0" smtClean="0"/>
              <a:t>Grouped according to characteristics such as a shell presence, shell type, and foot type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46" y="304800"/>
            <a:ext cx="373191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62" y="2971800"/>
            <a:ext cx="5010151" cy="31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2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One-Shelled Mollusks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762000"/>
            <a:ext cx="4040188" cy="3951288"/>
          </a:xfrm>
        </p:spPr>
        <p:txBody>
          <a:bodyPr/>
          <a:lstStyle/>
          <a:p>
            <a:r>
              <a:rPr lang="en-US" dirty="0" smtClean="0"/>
              <a:t>Called univalves</a:t>
            </a:r>
          </a:p>
          <a:p>
            <a:r>
              <a:rPr lang="en-US" dirty="0" smtClean="0"/>
              <a:t>Only have 1 shell</a:t>
            </a:r>
          </a:p>
          <a:p>
            <a:r>
              <a:rPr lang="en-US" dirty="0" smtClean="0"/>
              <a:t>Have interesting features in their mouths called radula</a:t>
            </a:r>
          </a:p>
          <a:p>
            <a:pPr lvl="1"/>
            <a:r>
              <a:rPr lang="en-US" dirty="0" smtClean="0"/>
              <a:t>It resembles a file and is used to file off bits of plant matter into smaller pieces to be swallowed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76800" y="2667000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Called bivalves</a:t>
            </a:r>
          </a:p>
          <a:p>
            <a:r>
              <a:rPr lang="en-US" dirty="0" smtClean="0"/>
              <a:t>Have two shells</a:t>
            </a:r>
          </a:p>
          <a:p>
            <a:r>
              <a:rPr lang="en-US" dirty="0" smtClean="0"/>
              <a:t>Move through the water by clapping their two shells together, which force water out between the shells</a:t>
            </a:r>
          </a:p>
          <a:p>
            <a:r>
              <a:rPr lang="en-US" dirty="0" smtClean="0"/>
              <a:t>Do not have radula</a:t>
            </a:r>
          </a:p>
          <a:p>
            <a:r>
              <a:rPr lang="en-US" dirty="0" smtClean="0"/>
              <a:t>Often called filter feeders since they spend most of their time straining the water for food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Two-shelled Mollusks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738854" cy="28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314143"/>
            <a:ext cx="2286000" cy="17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9543"/>
            <a:ext cx="1905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Head-Footed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highly developed mollusks</a:t>
            </a:r>
          </a:p>
          <a:p>
            <a:r>
              <a:rPr lang="en-US" dirty="0" smtClean="0"/>
              <a:t>Include the octopus, squid, and the nautilus</a:t>
            </a:r>
          </a:p>
          <a:p>
            <a:r>
              <a:rPr lang="en-US" dirty="0" smtClean="0"/>
              <a:t>Most do not have an outer shell, but have some type of shell somewhere on their bodies</a:t>
            </a:r>
          </a:p>
          <a:p>
            <a:r>
              <a:rPr lang="en-US" dirty="0" smtClean="0"/>
              <a:t>Move by water propulsion </a:t>
            </a:r>
          </a:p>
          <a:p>
            <a:endParaRPr lang="en-US" dirty="0"/>
          </a:p>
          <a:p>
            <a:r>
              <a:rPr lang="en-US" dirty="0" smtClean="0"/>
              <a:t>Watch video “</a:t>
            </a:r>
            <a:r>
              <a:rPr lang="en-US" dirty="0" smtClean="0">
                <a:hlinkClick r:id="rId2"/>
              </a:rPr>
              <a:t>Mollusks</a:t>
            </a:r>
            <a:r>
              <a:rPr lang="en-US" dirty="0" smtClean="0"/>
              <a:t>”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7818"/>
            <a:ext cx="6019800" cy="1199356"/>
          </a:xfrm>
        </p:spPr>
        <p:txBody>
          <a:bodyPr>
            <a:normAutofit/>
          </a:bodyPr>
          <a:lstStyle/>
          <a:p>
            <a:r>
              <a:rPr lang="en-US" dirty="0" smtClean="0"/>
              <a:t> Spiny-Skinned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Spiny-skinned animals are invertebrates with rough, spiny skin</a:t>
            </a:r>
          </a:p>
          <a:p>
            <a:pPr lvl="1"/>
            <a:r>
              <a:rPr lang="en-US" dirty="0" smtClean="0"/>
              <a:t>Starfish, sand dollar, sea cucumber, </a:t>
            </a:r>
            <a:r>
              <a:rPr lang="en-US" dirty="0" smtClean="0">
                <a:hlinkClick r:id="rId2"/>
              </a:rPr>
              <a:t>sea urchins</a:t>
            </a:r>
            <a:endParaRPr lang="en-US" dirty="0" smtClean="0"/>
          </a:p>
          <a:p>
            <a:r>
              <a:rPr lang="en-US" dirty="0" smtClean="0"/>
              <a:t>Starfish are not really fish they are a type of spiny-skinned animal</a:t>
            </a:r>
          </a:p>
          <a:p>
            <a:pPr lvl="1"/>
            <a:r>
              <a:rPr lang="en-US" dirty="0" smtClean="0"/>
              <a:t>Have 5 or more arms with tubes that resemble suction cups on the bottom of them</a:t>
            </a:r>
          </a:p>
          <a:p>
            <a:pPr lvl="1"/>
            <a:r>
              <a:rPr lang="en-US" dirty="0" smtClean="0"/>
              <a:t>These tubes help the animal move and help open clam shells to eat them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2114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331835"/>
            <a:ext cx="2143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1/Sea_Urchin_in_Shedd_Aquarium_(Chicago,_IL)_28Nov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miaminewtimes.com/riptide/seacucum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599973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ollybeach.com/wp-content/uploads/2012/11/sand-dollar-l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63" y="358140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0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Arthropods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successful invertebrates on the earth</a:t>
            </a:r>
          </a:p>
          <a:p>
            <a:r>
              <a:rPr lang="en-US" dirty="0" smtClean="0"/>
              <a:t>The name arthropod mean jointed legs </a:t>
            </a:r>
          </a:p>
          <a:p>
            <a:r>
              <a:rPr lang="en-US" dirty="0" smtClean="0"/>
              <a:t>Their jointed legs and exoskeleton are main characteristics</a:t>
            </a:r>
          </a:p>
          <a:p>
            <a:r>
              <a:rPr lang="en-US" dirty="0" smtClean="0"/>
              <a:t>An exoskeleton is a ridge outer covering, it does not grow as the animal grows</a:t>
            </a:r>
          </a:p>
          <a:p>
            <a:r>
              <a:rPr lang="en-US" dirty="0" smtClean="0"/>
              <a:t>Some types are crustaceans, centipedes, millipedes, arachnids, and insects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Crustaceans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4040188" cy="3951288"/>
          </a:xfrm>
        </p:spPr>
        <p:txBody>
          <a:bodyPr/>
          <a:lstStyle/>
          <a:p>
            <a:r>
              <a:rPr lang="en-US" dirty="0" smtClean="0"/>
              <a:t>Examples: crabs, lobsters, crayfish, and shrimp</a:t>
            </a:r>
          </a:p>
          <a:p>
            <a:r>
              <a:rPr lang="en-US" dirty="0" smtClean="0"/>
              <a:t>All live in a watery environment</a:t>
            </a:r>
          </a:p>
          <a:p>
            <a:r>
              <a:rPr lang="en-US" dirty="0" smtClean="0"/>
              <a:t>Obtain oxygen from the water through their gills</a:t>
            </a:r>
          </a:p>
          <a:p>
            <a:r>
              <a:rPr lang="en-US" dirty="0" smtClean="0"/>
              <a:t>Bodies are divided into segments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Centipedes/Millipedes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532823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Described as worms with legs</a:t>
            </a:r>
          </a:p>
          <a:p>
            <a:r>
              <a:rPr lang="en-US" dirty="0" smtClean="0"/>
              <a:t>Centipedes have 1 pair of legs on each segment, while millipedes have 2</a:t>
            </a:r>
          </a:p>
          <a:p>
            <a:r>
              <a:rPr lang="en-US" dirty="0" smtClean="0"/>
              <a:t>Centipedes eat animals, millipedes eat plants</a:t>
            </a:r>
          </a:p>
          <a:p>
            <a:r>
              <a:rPr lang="en-US" dirty="0" smtClean="0"/>
              <a:t>Centipedes can inject poison, while millipedes cannot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4038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Arachnids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572000"/>
            <a:ext cx="76200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spiders, scorpions, ticks, and mites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Bodies are divided into 2 main sections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Head-chest section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Abdominal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in shape and size, however, all have 8 legs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1642789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37364"/>
            <a:ext cx="21336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</a:rPr>
              <a:t>INSECTS</a:t>
            </a:r>
            <a:endParaRPr lang="en-US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Section 10-8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95800" cy="3951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There are more kinds of insects than all other animal species combined.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It is estimated that there are over </a:t>
            </a:r>
            <a:r>
              <a:rPr lang="en-US" sz="2800" dirty="0" smtClean="0">
                <a:solidFill>
                  <a:schemeClr val="bg1"/>
                </a:solidFill>
              </a:rPr>
              <a:t>300 MILLION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insects for every single person alive on the earth!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wotti.com/tmp/swotti/cacheYW50EG==RW50ZXJ0YWLUBWVUDC1NB3ZPZXM=/imgAnt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886200" cy="36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</a:rPr>
              <a:t>INSECTS</a:t>
            </a:r>
            <a:endParaRPr lang="en-US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little about insects!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962400" cy="46831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Insects can fly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They vary in appearance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Insects eat the plants we use for food 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Others eat the clothes we wear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Some even eat your house!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media.web.britannica.com/eb-media/94/96194-004-B5283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25880"/>
            <a:ext cx="43470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wikia.nocookie.net/__cb20131215142347/dreamworks/images/c/c9/Termit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60" y="4297680"/>
            <a:ext cx="3397527" cy="24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92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difference between a vertebrate and an invertebrate?</a:t>
            </a:r>
          </a:p>
          <a:p>
            <a:pPr lvl="1"/>
            <a:r>
              <a:rPr lang="en-US" dirty="0" smtClean="0"/>
              <a:t>Vertebrates are animals with a backbone, invertebrate are animals without a backbone</a:t>
            </a:r>
          </a:p>
          <a:p>
            <a:r>
              <a:rPr lang="en-US" dirty="0" smtClean="0"/>
              <a:t>Do you think there are more vertebrates or invertebrate?</a:t>
            </a:r>
          </a:p>
          <a:p>
            <a:pPr lvl="1"/>
            <a:r>
              <a:rPr lang="en-US" dirty="0" smtClean="0"/>
              <a:t>Invertebrates make up 90% of all animal species</a:t>
            </a:r>
          </a:p>
          <a:p>
            <a:r>
              <a:rPr lang="en-US" dirty="0" smtClean="0"/>
              <a:t>All animals, including invertebrates are multicellular, and most have specialized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xtension.entm.purdue.edu/401Book/images/know/insectbody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52400"/>
            <a:ext cx="4762497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INSECTS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040188" cy="639762"/>
          </a:xfrm>
        </p:spPr>
        <p:txBody>
          <a:bodyPr/>
          <a:lstStyle/>
          <a:p>
            <a:r>
              <a:rPr lang="en-US" dirty="0" smtClean="0"/>
              <a:t>Insect Anatomy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419600" cy="4302125"/>
          </a:xfrm>
        </p:spPr>
        <p:txBody>
          <a:bodyPr>
            <a:normAutofit/>
          </a:bodyPr>
          <a:lstStyle/>
          <a:p>
            <a:r>
              <a:rPr lang="en-US" dirty="0" smtClean="0"/>
              <a:t>Divided into three main sections</a:t>
            </a:r>
          </a:p>
          <a:p>
            <a:pPr lvl="1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Thorax </a:t>
            </a:r>
          </a:p>
          <a:p>
            <a:pPr lvl="1"/>
            <a:r>
              <a:rPr lang="en-US" dirty="0" smtClean="0"/>
              <a:t>Abdomen </a:t>
            </a:r>
            <a:endParaRPr lang="en-US" dirty="0"/>
          </a:p>
          <a:p>
            <a:r>
              <a:rPr lang="en-US" dirty="0" smtClean="0"/>
              <a:t>Insects have three pairs of legs </a:t>
            </a:r>
          </a:p>
          <a:p>
            <a:r>
              <a:rPr lang="en-US" dirty="0" smtClean="0"/>
              <a:t>Most have wings </a:t>
            </a:r>
          </a:p>
          <a:p>
            <a:r>
              <a:rPr lang="en-US" dirty="0"/>
              <a:t>Have an open circulatory system</a:t>
            </a:r>
          </a:p>
          <a:p>
            <a:pPr lvl="1"/>
            <a:r>
              <a:rPr lang="en-US" dirty="0"/>
              <a:t>Their blood is not contained in blood vessels </a:t>
            </a:r>
          </a:p>
          <a:p>
            <a:endParaRPr lang="en-US" dirty="0" smtClean="0"/>
          </a:p>
        </p:txBody>
      </p:sp>
      <p:pic>
        <p:nvPicPr>
          <p:cNvPr id="3078" name="Picture 6" descr="http://www.kidfish.bc.ca/images/anatomy_of_insec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199"/>
            <a:ext cx="3352800" cy="36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INSECTS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33400"/>
            <a:ext cx="4040188" cy="639762"/>
          </a:xfrm>
        </p:spPr>
        <p:txBody>
          <a:bodyPr/>
          <a:lstStyle/>
          <a:p>
            <a:r>
              <a:rPr lang="en-US" dirty="0" smtClean="0"/>
              <a:t>Simple vs Compound Eye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077200" cy="14065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Insects have compound eyes</a:t>
            </a:r>
          </a:p>
          <a:p>
            <a:pPr lvl="1"/>
            <a:r>
              <a:rPr lang="en-US" sz="2400" dirty="0" smtClean="0"/>
              <a:t>More than one lens</a:t>
            </a:r>
          </a:p>
          <a:p>
            <a:r>
              <a:rPr lang="en-US" sz="2800" dirty="0" smtClean="0"/>
              <a:t>We have simple eyes</a:t>
            </a:r>
          </a:p>
          <a:p>
            <a:pPr lvl="1"/>
            <a:r>
              <a:rPr lang="en-US" sz="2400" dirty="0" smtClean="0"/>
              <a:t>Only one lens </a:t>
            </a:r>
          </a:p>
        </p:txBody>
      </p:sp>
      <p:pic>
        <p:nvPicPr>
          <p:cNvPr id="1026" name="Picture 2" descr="http://lis.epfl.ch/files/content/sites/lis/files/images/research/Curvace/compound_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5898919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echnovelgy.com/graphics/content08/fly-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METAPHORSIS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Insects go through several stages of growth and development </a:t>
            </a:r>
          </a:p>
          <a:p>
            <a:r>
              <a:rPr lang="en-US" dirty="0" smtClean="0"/>
              <a:t>Many change in appearance </a:t>
            </a:r>
          </a:p>
          <a:p>
            <a:r>
              <a:rPr lang="en-US" dirty="0" smtClean="0"/>
              <a:t>Different stages include</a:t>
            </a:r>
          </a:p>
          <a:p>
            <a:pPr lvl="1"/>
            <a:r>
              <a:rPr lang="en-US" b="1" dirty="0" smtClean="0"/>
              <a:t>Eggs</a:t>
            </a:r>
          </a:p>
          <a:p>
            <a:pPr lvl="1"/>
            <a:r>
              <a:rPr lang="en-US" b="1" dirty="0" smtClean="0"/>
              <a:t>Larva</a:t>
            </a:r>
            <a:r>
              <a:rPr lang="en-US" dirty="0" smtClean="0"/>
              <a:t>: stage that the insect emerges from the egg </a:t>
            </a:r>
          </a:p>
          <a:p>
            <a:pPr lvl="1"/>
            <a:r>
              <a:rPr lang="en-US" b="1" dirty="0" smtClean="0"/>
              <a:t>Pupa: </a:t>
            </a:r>
            <a:r>
              <a:rPr lang="en-US" dirty="0" smtClean="0"/>
              <a:t>stage in an insects life when it is wrapped in a cocoon. </a:t>
            </a:r>
            <a:endParaRPr lang="en-US" b="1" dirty="0" smtClean="0"/>
          </a:p>
          <a:p>
            <a:pPr lvl="1"/>
            <a:r>
              <a:rPr lang="en-US" b="1" dirty="0" smtClean="0"/>
              <a:t>Adult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rsdlovesscience.com/lifeedna/A4metm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199"/>
            <a:ext cx="352425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aggie-horticulture.tamu.edu/galveston/beneficials_images/1c_archives/beneficial-00-D=Fig1_Complete_metamorph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6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me.sunlink.net/~dcooney2/WebsiteScienceCtns/PheromoneRes72.gif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09397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56360"/>
            <a:ext cx="3947160" cy="3962401"/>
          </a:xfrm>
        </p:spPr>
        <p:txBody>
          <a:bodyPr>
            <a:noAutofit/>
          </a:bodyPr>
          <a:lstStyle/>
          <a:p>
            <a:r>
              <a:rPr lang="en-US" sz="2800" dirty="0"/>
              <a:t>Most lead solitary lives</a:t>
            </a:r>
          </a:p>
          <a:p>
            <a:r>
              <a:rPr lang="en-US" sz="2800" dirty="0"/>
              <a:t>Insects attract mates in differ ways</a:t>
            </a:r>
          </a:p>
          <a:p>
            <a:pPr lvl="1"/>
            <a:r>
              <a:rPr lang="en-US" sz="2400" dirty="0"/>
              <a:t>One way is by giving off a scent called a </a:t>
            </a:r>
            <a:r>
              <a:rPr lang="en-US" sz="2400" dirty="0" smtClean="0"/>
              <a:t>pheromones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9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16062"/>
            <a:ext cx="4953000" cy="3951288"/>
          </a:xfrm>
        </p:spPr>
        <p:txBody>
          <a:bodyPr>
            <a:normAutofit/>
          </a:bodyPr>
          <a:lstStyle/>
          <a:p>
            <a:r>
              <a:rPr lang="en-US" sz="2800" dirty="0"/>
              <a:t>Other insects are known as social insect, they cannot survive alone, these insect form </a:t>
            </a:r>
            <a:r>
              <a:rPr lang="en-US" sz="2800" dirty="0">
                <a:hlinkClick r:id="rId2"/>
              </a:rPr>
              <a:t>colonies</a:t>
            </a:r>
            <a:endParaRPr lang="en-US" sz="2800" dirty="0"/>
          </a:p>
          <a:p>
            <a:pPr lvl="1"/>
            <a:r>
              <a:rPr lang="en-US" sz="2400" dirty="0"/>
              <a:t>Example: ants, bees, termites, wasp</a:t>
            </a:r>
          </a:p>
          <a:p>
            <a:endParaRPr lang="en-US" dirty="0"/>
          </a:p>
        </p:txBody>
      </p:sp>
      <p:pic>
        <p:nvPicPr>
          <p:cNvPr id="5122" name="Picture 2" descr="http://static.ddmcdn.com/gif/humans-ant-colonies-120502-676421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51560"/>
            <a:ext cx="35776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nthesetofnewyork.com/locations/antz/antz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48099"/>
            <a:ext cx="53816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as.ufl.edu/_styles/images/news/20100127-insect-superorganis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966">
            <a:off x="-594102" y="4741216"/>
            <a:ext cx="49149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/>
              <a:t>INSECTS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" y="1681956"/>
            <a:ext cx="4040188" cy="3951288"/>
          </a:xfrm>
        </p:spPr>
        <p:txBody>
          <a:bodyPr/>
          <a:lstStyle/>
          <a:p>
            <a:r>
              <a:rPr lang="en-US" sz="2800" dirty="0"/>
              <a:t>Insects have many defense mechanisms to aid their survival</a:t>
            </a:r>
          </a:p>
          <a:p>
            <a:pPr lvl="1"/>
            <a:r>
              <a:rPr lang="en-US" sz="2400" dirty="0"/>
              <a:t>camouflage</a:t>
            </a:r>
          </a:p>
          <a:p>
            <a:endParaRPr lang="en-US" dirty="0"/>
          </a:p>
        </p:txBody>
      </p:sp>
      <p:pic>
        <p:nvPicPr>
          <p:cNvPr id="6146" name="Picture 2" descr="http://amisstome.files.wordpress.com/2013/04/leaf-b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cience.kqed.org/quest/files/2012/04/leaf_insect-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0"/>
            <a:ext cx="4648200" cy="1447800"/>
          </a:xfrm>
        </p:spPr>
        <p:txBody>
          <a:bodyPr/>
          <a:lstStyle/>
          <a:p>
            <a:r>
              <a:rPr lang="en-US" dirty="0" smtClean="0"/>
              <a:t> Sponges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038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Grows attached to one spot on the ocean floor </a:t>
            </a:r>
          </a:p>
          <a:p>
            <a:r>
              <a:rPr lang="en-US" dirty="0" smtClean="0"/>
              <a:t>Body of sponges have many pores, or holes</a:t>
            </a:r>
          </a:p>
          <a:p>
            <a:r>
              <a:rPr lang="en-US" dirty="0" smtClean="0"/>
              <a:t>Moving ocean water carries food and oxygen through the pores into the sponge </a:t>
            </a:r>
          </a:p>
          <a:p>
            <a:r>
              <a:rPr lang="en-US" dirty="0" smtClean="0"/>
              <a:t>At the same time it releases waste products into the water </a:t>
            </a:r>
          </a:p>
          <a:p>
            <a:r>
              <a:rPr lang="en-US" dirty="0" smtClean="0"/>
              <a:t>Sponges function on their own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572000" cy="343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750">
              <a:srgbClr val="E90401"/>
            </a:gs>
            <a:gs pos="0">
              <a:srgbClr val="FFF200"/>
            </a:gs>
            <a:gs pos="45000">
              <a:srgbClr val="FF7A00"/>
            </a:gs>
            <a:gs pos="95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Coelenterates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contain a central cavity with only one opening</a:t>
            </a:r>
          </a:p>
          <a:p>
            <a:r>
              <a:rPr lang="en-US" dirty="0" smtClean="0"/>
              <a:t>Have a cup-shaped body </a:t>
            </a:r>
          </a:p>
          <a:p>
            <a:r>
              <a:rPr lang="en-US" dirty="0" smtClean="0"/>
              <a:t>Most of their mouths are surrounded by tentacles with stinging cells called nematocysts</a:t>
            </a:r>
          </a:p>
          <a:p>
            <a:r>
              <a:rPr lang="en-US" dirty="0" smtClean="0"/>
              <a:t>They use these stingers to kill or stun other animals</a:t>
            </a:r>
          </a:p>
          <a:p>
            <a:r>
              <a:rPr lang="en-US" dirty="0" smtClean="0"/>
              <a:t>Once food is stunned and eaten, waste product will exit through the same opening </a:t>
            </a:r>
          </a:p>
          <a:p>
            <a:r>
              <a:rPr lang="en-US" dirty="0" smtClean="0"/>
              <a:t>Unlike sponges, coelenterates contain groups of cells that perform specialized functions</a:t>
            </a:r>
          </a:p>
          <a:p>
            <a:r>
              <a:rPr lang="en-US" dirty="0" smtClean="0"/>
              <a:t>Examples: coral, sea anemones, jellyfish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28" y="0"/>
            <a:ext cx="2274890" cy="150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2092036" cy="16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750">
              <a:srgbClr val="E90401"/>
            </a:gs>
            <a:gs pos="0">
              <a:srgbClr val="FFF200"/>
            </a:gs>
            <a:gs pos="45000">
              <a:srgbClr val="FF7A00"/>
            </a:gs>
            <a:gs pos="95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Corals, like all coelenterates, are soft-bodied organisms</a:t>
            </a:r>
          </a:p>
          <a:p>
            <a:r>
              <a:rPr lang="en-US" dirty="0" smtClean="0"/>
              <a:t>They use minerals in the water to build a hard protective covering of limestone</a:t>
            </a:r>
          </a:p>
          <a:p>
            <a:r>
              <a:rPr lang="en-US" dirty="0" smtClean="0"/>
              <a:t>Corals live together in colonies, grow into wide variety of shapes and colors </a:t>
            </a:r>
          </a:p>
          <a:p>
            <a:r>
              <a:rPr lang="en-US" dirty="0" smtClean="0"/>
              <a:t>Algae live inside coral’s body and help make them food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855"/>
            <a:ext cx="1905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46"/>
            <a:ext cx="23050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824"/>
            <a:ext cx="8390619" cy="6279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7" y="1002463"/>
            <a:ext cx="7803323" cy="4521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4" y="685800"/>
            <a:ext cx="8158396" cy="5497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600" y="844550"/>
            <a:ext cx="7670800" cy="516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844550"/>
            <a:ext cx="76708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750">
              <a:srgbClr val="E90401"/>
            </a:gs>
            <a:gs pos="0">
              <a:srgbClr val="FFF200"/>
            </a:gs>
            <a:gs pos="45000">
              <a:srgbClr val="FF7A00"/>
            </a:gs>
            <a:gs pos="95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5" y="13855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Sea Anemones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44237"/>
            <a:ext cx="4040188" cy="3951288"/>
          </a:xfrm>
        </p:spPr>
        <p:txBody>
          <a:bodyPr/>
          <a:lstStyle/>
          <a:p>
            <a:r>
              <a:rPr lang="en-US" dirty="0" smtClean="0"/>
              <a:t>Look like underwater flowers</a:t>
            </a:r>
          </a:p>
          <a:p>
            <a:r>
              <a:rPr lang="en-US" dirty="0" smtClean="0"/>
              <a:t>Have stinging cells that poison fish when they swim over , then they eat the fish</a:t>
            </a:r>
          </a:p>
          <a:p>
            <a:r>
              <a:rPr lang="en-US" dirty="0" smtClean="0"/>
              <a:t>Clownfish, however, are not harmed by the anemones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2098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Jellyfish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879003"/>
            <a:ext cx="4041775" cy="3951288"/>
          </a:xfrm>
        </p:spPr>
        <p:txBody>
          <a:bodyPr/>
          <a:lstStyle/>
          <a:p>
            <a:r>
              <a:rPr lang="en-US" dirty="0" smtClean="0"/>
              <a:t>Can deliver a painful poison through its stinging cells</a:t>
            </a:r>
          </a:p>
          <a:p>
            <a:r>
              <a:rPr lang="en-US" dirty="0" smtClean="0"/>
              <a:t>Also use their tentacles to gather food</a:t>
            </a:r>
          </a:p>
          <a:p>
            <a:r>
              <a:rPr lang="en-US" dirty="0" smtClean="0"/>
              <a:t>Move by jet propulsion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Overview video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7209"/>
            <a:ext cx="400899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395685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Worms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Worms take part in the formation of some pearls</a:t>
            </a:r>
          </a:p>
          <a:p>
            <a:r>
              <a:rPr lang="en-US" dirty="0" smtClean="0"/>
              <a:t>They act as an irritant</a:t>
            </a:r>
          </a:p>
          <a:p>
            <a:r>
              <a:rPr lang="en-US" dirty="0" smtClean="0"/>
              <a:t>Worms are classified into 3 groups</a:t>
            </a:r>
          </a:p>
          <a:p>
            <a:pPr lvl="1"/>
            <a:r>
              <a:rPr lang="en-US" dirty="0" smtClean="0"/>
              <a:t>Flatworms</a:t>
            </a:r>
          </a:p>
          <a:p>
            <a:pPr lvl="1"/>
            <a:r>
              <a:rPr lang="en-US" dirty="0" smtClean="0"/>
              <a:t>Roundworms </a:t>
            </a:r>
          </a:p>
          <a:p>
            <a:pPr lvl="1"/>
            <a:r>
              <a:rPr lang="en-US" dirty="0" smtClean="0"/>
              <a:t>Segmented worms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886075" cy="219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880485"/>
            <a:ext cx="3017671" cy="19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27" y="4782743"/>
            <a:ext cx="2712682" cy="204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7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36" y="34636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Flatworms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029200" cy="3429000"/>
          </a:xfrm>
        </p:spPr>
        <p:txBody>
          <a:bodyPr/>
          <a:lstStyle/>
          <a:p>
            <a:r>
              <a:rPr lang="en-US" dirty="0" smtClean="0"/>
              <a:t>Have flat bodies  and live in ponds and streams</a:t>
            </a:r>
          </a:p>
          <a:p>
            <a:r>
              <a:rPr lang="en-US" dirty="0" smtClean="0"/>
              <a:t>Can regrow missing or cut off body parts</a:t>
            </a:r>
          </a:p>
          <a:p>
            <a:r>
              <a:rPr lang="en-US" dirty="0" smtClean="0"/>
              <a:t>Examples: Planarians , and </a:t>
            </a:r>
            <a:r>
              <a:rPr lang="en-US" dirty="0" smtClean="0">
                <a:hlinkClick r:id="rId2"/>
              </a:rPr>
              <a:t>tapeworm</a:t>
            </a:r>
            <a:r>
              <a:rPr lang="en-US" dirty="0" smtClean="0"/>
              <a:t>(attach themselves to a host and takes food and water from it)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2098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Roundworms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906712"/>
            <a:ext cx="4041775" cy="3951288"/>
          </a:xfrm>
        </p:spPr>
        <p:txBody>
          <a:bodyPr/>
          <a:lstStyle/>
          <a:p>
            <a:r>
              <a:rPr lang="en-US" dirty="0" smtClean="0"/>
              <a:t>Resemble strands of spaghetti </a:t>
            </a:r>
          </a:p>
          <a:p>
            <a:r>
              <a:rPr lang="en-US" dirty="0" smtClean="0"/>
              <a:t>Food passes from the mouth end to the tail end through a digestive tube</a:t>
            </a:r>
          </a:p>
          <a:p>
            <a:r>
              <a:rPr lang="en-US" dirty="0" smtClean="0">
                <a:hlinkClick r:id="rId4"/>
              </a:rPr>
              <a:t>Trichinosis </a:t>
            </a:r>
            <a:r>
              <a:rPr lang="en-US" dirty="0" smtClean="0"/>
              <a:t>is a disease caused by eating pork containing roundworms, that is painful and harmful to cure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7372"/>
            <a:ext cx="3733800" cy="343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52" y="0"/>
            <a:ext cx="179823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1053</Words>
  <Application>Microsoft Office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Animals: Invertebrates</vt:lpstr>
      <vt:lpstr>Characteristics of Invertebrates</vt:lpstr>
      <vt:lpstr> Sponges </vt:lpstr>
      <vt:lpstr> Coelenterates</vt:lpstr>
      <vt:lpstr>Corals</vt:lpstr>
      <vt:lpstr>PowerPoint Presentation</vt:lpstr>
      <vt:lpstr>PowerPoint Presentation</vt:lpstr>
      <vt:lpstr> Worms</vt:lpstr>
      <vt:lpstr>PowerPoint Presentation</vt:lpstr>
      <vt:lpstr>Segmented Worms</vt:lpstr>
      <vt:lpstr> Mollusks</vt:lpstr>
      <vt:lpstr>PowerPoint Presentation</vt:lpstr>
      <vt:lpstr>Head-Footed Mollusks</vt:lpstr>
      <vt:lpstr> Spiny-Skinned Animals</vt:lpstr>
      <vt:lpstr>PowerPoint Presentation</vt:lpstr>
      <vt:lpstr> Arthropods </vt:lpstr>
      <vt:lpstr>PowerPoint Presentation</vt:lpstr>
      <vt:lpstr>INSECTS</vt:lpstr>
      <vt:lpstr>INSECTS</vt:lpstr>
      <vt:lpstr>INSECTS </vt:lpstr>
      <vt:lpstr>INSECTS</vt:lpstr>
      <vt:lpstr>PowerPoint Presentation</vt:lpstr>
      <vt:lpstr>INSECTS</vt:lpstr>
      <vt:lpstr>PowerPoint Presentation</vt:lpstr>
      <vt:lpstr>INSECTS </vt:lpstr>
      <vt:lpstr>INSECTS</vt:lpstr>
      <vt:lpstr>INSECTS</vt:lpstr>
    </vt:vector>
  </TitlesOfParts>
  <Company>Bartelso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Bartelso School</dc:creator>
  <cp:lastModifiedBy>Ashley Stefanisin</cp:lastModifiedBy>
  <cp:revision>54</cp:revision>
  <cp:lastPrinted>2014-03-14T14:19:47Z</cp:lastPrinted>
  <dcterms:created xsi:type="dcterms:W3CDTF">2010-12-10T15:08:34Z</dcterms:created>
  <dcterms:modified xsi:type="dcterms:W3CDTF">2016-09-27T15:15:05Z</dcterms:modified>
</cp:coreProperties>
</file>