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71" r:id="rId14"/>
    <p:sldId id="267" r:id="rId15"/>
    <p:sldId id="269" r:id="rId16"/>
    <p:sldId id="268" r:id="rId17"/>
    <p:sldId id="273" r:id="rId18"/>
    <p:sldId id="272" r:id="rId19"/>
    <p:sldId id="274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FF"/>
    <a:srgbClr val="FFCC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D9487-1399-462A-AA0D-316E2CC5EA4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2D806-18DE-43A3-9A5E-F74D48ADA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7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99741-A117-4ACA-B4B3-949BAE2CCD3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5EC00-8676-4A18-BE0B-BC25D9333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2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EC00-8676-4A18-BE0B-BC25D9333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4EFA-D679-4256-BBAD-C0F22F91464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9188-8BD3-492D-9AB4-4842D49F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7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4EFA-D679-4256-BBAD-C0F22F91464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9188-8BD3-492D-9AB4-4842D49F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8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4EFA-D679-4256-BBAD-C0F22F91464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9188-8BD3-492D-9AB4-4842D49F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4EFA-D679-4256-BBAD-C0F22F91464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9188-8BD3-492D-9AB4-4842D49F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2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4EFA-D679-4256-BBAD-C0F22F91464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9188-8BD3-492D-9AB4-4842D49F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4EFA-D679-4256-BBAD-C0F22F91464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9188-8BD3-492D-9AB4-4842D49F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0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4EFA-D679-4256-BBAD-C0F22F91464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9188-8BD3-492D-9AB4-4842D49F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4EFA-D679-4256-BBAD-C0F22F91464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9188-8BD3-492D-9AB4-4842D49F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4EFA-D679-4256-BBAD-C0F22F91464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9188-8BD3-492D-9AB4-4842D49F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1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4EFA-D679-4256-BBAD-C0F22F91464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9188-8BD3-492D-9AB4-4842D49F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1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4EFA-D679-4256-BBAD-C0F22F91464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9188-8BD3-492D-9AB4-4842D49F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1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4EFA-D679-4256-BBAD-C0F22F91464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9188-8BD3-492D-9AB4-4842D49F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DXQB4s9cA" TargetMode="External"/><Relationship Id="rId2" Type="http://schemas.openxmlformats.org/officeDocument/2006/relationships/hyperlink" Target="https://www.youtube.com/watch?v=bSieT0KTfp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4OpBylwH9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Microscopes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4191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History, Parts,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&amp; Functions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payne\AppData\Local\Microsoft\Windows\Temporary Internet Files\Content.IE5\QW4H9I7A\MC900367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267200" cy="42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payne\AppData\Local\Microsoft\Windows\Temporary Internet Files\Content.IE5\C8IUSMYM\MC9003474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37297"/>
            <a:ext cx="2286000" cy="30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1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733800" cy="4525963"/>
          </a:xfrm>
        </p:spPr>
        <p:txBody>
          <a:bodyPr/>
          <a:lstStyle/>
          <a:p>
            <a:r>
              <a:rPr lang="en-US" b="1" dirty="0" smtClean="0"/>
              <a:t>Eyepiece:</a:t>
            </a:r>
            <a:r>
              <a:rPr lang="en-US" b="1" dirty="0"/>
              <a:t>  </a:t>
            </a:r>
            <a:r>
              <a:rPr lang="en-US" dirty="0"/>
              <a:t>the </a:t>
            </a:r>
            <a:r>
              <a:rPr lang="en-US" b="1" u="sng" dirty="0"/>
              <a:t>lens</a:t>
            </a:r>
            <a:r>
              <a:rPr lang="en-US" dirty="0"/>
              <a:t> at the top that you look </a:t>
            </a:r>
            <a:r>
              <a:rPr lang="en-US" dirty="0" smtClean="0"/>
              <a:t>through</a:t>
            </a:r>
            <a:r>
              <a:rPr lang="en-US" dirty="0"/>
              <a:t>.  </a:t>
            </a:r>
            <a:endParaRPr lang="en-US" dirty="0" smtClean="0"/>
          </a:p>
          <a:p>
            <a:r>
              <a:rPr lang="en-US" b="1" dirty="0" smtClean="0"/>
              <a:t>Body </a:t>
            </a:r>
            <a:r>
              <a:rPr lang="en-US" b="1" u="sng" dirty="0" smtClean="0"/>
              <a:t>Tube</a:t>
            </a:r>
            <a:r>
              <a:rPr lang="en-US" b="1" dirty="0" smtClean="0"/>
              <a:t>: </a:t>
            </a:r>
            <a:r>
              <a:rPr lang="en-US" dirty="0" smtClean="0"/>
              <a:t>Connects </a:t>
            </a:r>
            <a:r>
              <a:rPr lang="en-US" dirty="0"/>
              <a:t>the eyepiece to the objective lenses</a:t>
            </a:r>
          </a:p>
        </p:txBody>
      </p:sp>
      <p:pic>
        <p:nvPicPr>
          <p:cNvPr id="9218" name="Picture 2" descr="http://www.cas.miamioh.edu/mbiws/microscopes/images/Eye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029200" cy="494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Stage Clips: </a:t>
            </a:r>
            <a:r>
              <a:rPr lang="en-US" dirty="0" smtClean="0"/>
              <a:t>clips that </a:t>
            </a:r>
            <a:r>
              <a:rPr lang="en-US" b="1" u="sng" dirty="0" smtClean="0"/>
              <a:t>hold</a:t>
            </a:r>
            <a:r>
              <a:rPr lang="en-US" dirty="0" smtClean="0"/>
              <a:t> your slide in place</a:t>
            </a:r>
            <a:endParaRPr lang="en-US" b="1" dirty="0" smtClean="0"/>
          </a:p>
          <a:p>
            <a:r>
              <a:rPr lang="en-US" b="1" dirty="0" smtClean="0"/>
              <a:t>Objectives: </a:t>
            </a:r>
            <a:r>
              <a:rPr lang="en-US" dirty="0"/>
              <a:t>Usually you will find 3 or 4 objective lenses on a microscope.  They almost always consist of 4X, 10X, 40X and 100X powers.</a:t>
            </a:r>
            <a:endParaRPr lang="en-US" b="1" dirty="0"/>
          </a:p>
        </p:txBody>
      </p:sp>
      <p:pic>
        <p:nvPicPr>
          <p:cNvPr id="10242" name="Picture 2" descr="http://www.cas.miamioh.edu/mbiws/microscopes/images/Objectivec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2600"/>
            <a:ext cx="41338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4038600" cy="5074227"/>
          </a:xfrm>
        </p:spPr>
        <p:txBody>
          <a:bodyPr>
            <a:normAutofit/>
          </a:bodyPr>
          <a:lstStyle/>
          <a:p>
            <a:r>
              <a:rPr lang="en-US" b="1" dirty="0" smtClean="0"/>
              <a:t>Coarse Adjustment Knob: </a:t>
            </a:r>
            <a:r>
              <a:rPr lang="en-US" dirty="0" smtClean="0"/>
              <a:t>Moves the stage up and down for </a:t>
            </a:r>
            <a:r>
              <a:rPr lang="en-US" b="1" u="sng" dirty="0" smtClean="0"/>
              <a:t>FOCUSING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Fine Adjustment Knob: </a:t>
            </a:r>
            <a:r>
              <a:rPr lang="en-US" dirty="0" smtClean="0"/>
              <a:t>Moves the stage slightly to </a:t>
            </a:r>
            <a:r>
              <a:rPr lang="en-US" b="1" u="sng" dirty="0" smtClean="0"/>
              <a:t>SHARPEN</a:t>
            </a:r>
            <a:r>
              <a:rPr lang="en-US" dirty="0" smtClean="0"/>
              <a:t> the image</a:t>
            </a:r>
            <a:endParaRPr lang="en-US" dirty="0"/>
          </a:p>
        </p:txBody>
      </p:sp>
      <p:pic>
        <p:nvPicPr>
          <p:cNvPr id="11266" name="Picture 2" descr="http://www.cas.miamioh.edu/mbiws/microscopes/images/BaseKnobsSwi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78527"/>
            <a:ext cx="467677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30" y="1981200"/>
            <a:ext cx="955021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Parts of the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r>
              <a:rPr lang="en-US" b="1" dirty="0" smtClean="0"/>
              <a:t>Light</a:t>
            </a:r>
            <a:r>
              <a:rPr lang="en-US" dirty="0" smtClean="0"/>
              <a:t>: A </a:t>
            </a:r>
            <a:r>
              <a:rPr lang="en-US" dirty="0"/>
              <a:t>steady </a:t>
            </a:r>
            <a:r>
              <a:rPr lang="en-US" b="1" u="sng" dirty="0"/>
              <a:t>light</a:t>
            </a:r>
            <a:r>
              <a:rPr lang="en-US" dirty="0"/>
              <a:t> </a:t>
            </a:r>
            <a:r>
              <a:rPr lang="en-US" dirty="0" smtClean="0"/>
              <a:t>source to help illuminate the slides</a:t>
            </a:r>
          </a:p>
          <a:p>
            <a:r>
              <a:rPr lang="en-US" b="1" dirty="0" smtClean="0"/>
              <a:t>Stage</a:t>
            </a:r>
            <a:r>
              <a:rPr lang="en-US" dirty="0" smtClean="0"/>
              <a:t>: </a:t>
            </a:r>
            <a:r>
              <a:rPr lang="en-US" dirty="0"/>
              <a:t>The flat </a:t>
            </a:r>
            <a:r>
              <a:rPr lang="en-US" b="1" u="sng" dirty="0"/>
              <a:t>platform</a:t>
            </a:r>
            <a:r>
              <a:rPr lang="en-US" dirty="0"/>
              <a:t> where you place your slides.  </a:t>
            </a:r>
          </a:p>
        </p:txBody>
      </p:sp>
      <p:pic>
        <p:nvPicPr>
          <p:cNvPr id="12290" name="Picture 2" descr="http://www.cas.miamioh.edu/mbiws/microscopes/images/Stage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3815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b="1" dirty="0" smtClean="0"/>
              <a:t>Nosepiece: </a:t>
            </a:r>
            <a:r>
              <a:rPr lang="en-US" dirty="0"/>
              <a:t>This is the part that holds two or more objective lenses and can be rotated to easily change power.</a:t>
            </a:r>
            <a:endParaRPr lang="en-US" b="1" dirty="0"/>
          </a:p>
        </p:txBody>
      </p:sp>
      <p:pic>
        <p:nvPicPr>
          <p:cNvPr id="14338" name="Picture 2" descr="http://www.cas.miamioh.edu/mbiws/microscopes/images/aperturen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98635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/>
          <a:lstStyle/>
          <a:p>
            <a:r>
              <a:rPr lang="en-US" b="1" dirty="0" smtClean="0"/>
              <a:t>Arm</a:t>
            </a:r>
            <a:r>
              <a:rPr lang="en-US" dirty="0" smtClean="0"/>
              <a:t>: used to </a:t>
            </a:r>
            <a:r>
              <a:rPr lang="en-US" b="1" u="sng" dirty="0" smtClean="0"/>
              <a:t>support</a:t>
            </a:r>
            <a:r>
              <a:rPr lang="en-US" dirty="0" smtClean="0"/>
              <a:t> the microscope when carried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Base</a:t>
            </a:r>
            <a:r>
              <a:rPr lang="en-US" dirty="0" smtClean="0"/>
              <a:t>: </a:t>
            </a:r>
            <a:r>
              <a:rPr lang="en-US" b="1" u="sng" dirty="0" smtClean="0"/>
              <a:t>bottom</a:t>
            </a:r>
            <a:r>
              <a:rPr lang="en-US" dirty="0" smtClean="0"/>
              <a:t> of the microscope. Supports it. </a:t>
            </a:r>
            <a:endParaRPr lang="en-US" dirty="0"/>
          </a:p>
        </p:txBody>
      </p:sp>
      <p:pic>
        <p:nvPicPr>
          <p:cNvPr id="13314" name="Picture 2" descr="C:\Users\jpayne\Downloads\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13372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95601" y="2057400"/>
            <a:ext cx="685799" cy="838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362203" y="5867400"/>
            <a:ext cx="1457322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8500" y="1395680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Arm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3380" y="6136987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Base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1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3" y="733425"/>
            <a:ext cx="76295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4648200"/>
            <a:ext cx="2590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6247062" cy="6630043"/>
          </a:xfrm>
        </p:spPr>
      </p:pic>
    </p:spTree>
    <p:extLst>
      <p:ext uri="{BB962C8B-B14F-4D97-AF65-F5344CB8AC3E}">
        <p14:creationId xmlns:p14="http://schemas.microsoft.com/office/powerpoint/2010/main" val="20022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the </a:t>
            </a:r>
            <a:r>
              <a:rPr lang="en-US" dirty="0" smtClean="0">
                <a:hlinkClick r:id="rId2"/>
              </a:rPr>
              <a:t>world </a:t>
            </a:r>
            <a:r>
              <a:rPr lang="en-US" dirty="0" smtClean="0"/>
              <a:t>of </a:t>
            </a:r>
            <a:r>
              <a:rPr lang="en-US" dirty="0" smtClean="0">
                <a:hlinkClick r:id="rId3"/>
              </a:rPr>
              <a:t>microscopes</a:t>
            </a:r>
            <a:r>
              <a:rPr lang="en-US" dirty="0" smtClean="0"/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Early Microscope</a:t>
            </a:r>
            <a:endParaRPr lang="en-US" sz="3200" dirty="0"/>
          </a:p>
        </p:txBody>
      </p:sp>
      <p:pic>
        <p:nvPicPr>
          <p:cNvPr id="2050" name="Picture 2" descr="http://www.chemistry-blog.com/wp-content/uploads/2012/06/EarlyMicroscopeMammot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4943852" cy="64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History of the Microscope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858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During </a:t>
            </a: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 century AD (year </a:t>
            </a:r>
            <a:r>
              <a:rPr lang="en-US" b="1" u="sng" dirty="0"/>
              <a:t>100</a:t>
            </a:r>
            <a:r>
              <a:rPr lang="en-US" dirty="0"/>
              <a:t>), glass had been invented and the Romans were looking through the glass and testing it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They experimented with different shapes of clear glass and one of their samples was thick in the middle and thin on the edges.  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discovered that if you held one of these “</a:t>
            </a:r>
            <a:r>
              <a:rPr lang="en-US" b="1" u="sng" dirty="0"/>
              <a:t>lenses</a:t>
            </a:r>
            <a:r>
              <a:rPr lang="en-US" dirty="0"/>
              <a:t>” over an object, the object would look larger. </a:t>
            </a:r>
          </a:p>
        </p:txBody>
      </p:sp>
      <p:pic>
        <p:nvPicPr>
          <p:cNvPr id="3074" name="Picture 2" descr="http://primaryfacts.com/wp-content/uploads/2013/03/Roman-To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164782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History of the Microscope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early lenses were called </a:t>
            </a:r>
            <a:r>
              <a:rPr lang="en-US" b="1" u="sng" dirty="0"/>
              <a:t>magnifiers</a:t>
            </a:r>
            <a:r>
              <a:rPr lang="en-US" dirty="0"/>
              <a:t> or burning glasses.   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word </a:t>
            </a:r>
            <a:r>
              <a:rPr lang="en-US" b="1" u="sng" dirty="0"/>
              <a:t>lens</a:t>
            </a:r>
            <a:r>
              <a:rPr lang="en-US" dirty="0"/>
              <a:t> by the way,  is derived from the </a:t>
            </a:r>
            <a:r>
              <a:rPr lang="en-US" b="1" u="sng" dirty="0" smtClean="0"/>
              <a:t>Latin</a:t>
            </a:r>
            <a:r>
              <a:rPr lang="en-US" dirty="0" smtClean="0"/>
              <a:t> </a:t>
            </a:r>
            <a:r>
              <a:rPr lang="en-US" dirty="0"/>
              <a:t>word </a:t>
            </a:r>
            <a:r>
              <a:rPr lang="en-US" u="sng" dirty="0"/>
              <a:t>lentil</a:t>
            </a:r>
            <a:r>
              <a:rPr lang="en-US" dirty="0"/>
              <a:t>, as they were named because they resembled the shape of a lentil bean</a:t>
            </a:r>
          </a:p>
        </p:txBody>
      </p:sp>
      <p:pic>
        <p:nvPicPr>
          <p:cNvPr id="4098" name="Picture 2" descr="http://ec.l.thumbs.canstockphoto.com/canstock11513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408028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9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History of the Microscope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37" y="1600200"/>
            <a:ext cx="5562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These magnifiers became popular in the 13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/>
              <a:t>when spectacle makers were producing lenses to be worn as </a:t>
            </a:r>
            <a:r>
              <a:rPr lang="en-US" b="1" u="sng" dirty="0"/>
              <a:t>glasses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</a:t>
            </a:r>
            <a:r>
              <a:rPr lang="en-US" b="1" dirty="0" smtClean="0"/>
              <a:t> </a:t>
            </a:r>
            <a:r>
              <a:rPr lang="en-US" b="1" u="sng" dirty="0" smtClean="0"/>
              <a:t>1590</a:t>
            </a:r>
            <a:r>
              <a:rPr lang="en-US" dirty="0" smtClean="0"/>
              <a:t>, two Dutch spectacle makers started experimenting with these lenses. </a:t>
            </a:r>
          </a:p>
          <a:p>
            <a:pPr lvl="1"/>
            <a:r>
              <a:rPr lang="en-US" dirty="0"/>
              <a:t>Zaccharias Janssen and his father </a:t>
            </a:r>
            <a:r>
              <a:rPr lang="en-US" dirty="0" smtClean="0"/>
              <a:t>Hans</a:t>
            </a:r>
          </a:p>
          <a:p>
            <a:r>
              <a:rPr lang="en-US" dirty="0" smtClean="0"/>
              <a:t>Experiments led by these men and other scientists led to the discovery of the </a:t>
            </a:r>
            <a:r>
              <a:rPr lang="en-US" b="1" dirty="0" smtClean="0"/>
              <a:t>compound microscope</a:t>
            </a:r>
          </a:p>
          <a:p>
            <a:pPr lvl="1"/>
            <a:endParaRPr lang="en-US" dirty="0" smtClean="0"/>
          </a:p>
        </p:txBody>
      </p:sp>
      <p:pic>
        <p:nvPicPr>
          <p:cNvPr id="5122" name="Picture 2" descr="C:\Users\jpayne\AppData\Local\Microsoft\Windows\Temporary Internet Files\Content.IE5\C8IUSMYM\MC9004136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64590"/>
            <a:ext cx="3414932" cy="26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www.history-of-the-microscope.org/images/first-optical-microsc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581400" cy="242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History of the Microscope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6096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great people experimented with lenses, such as Galileo. But one man became the </a:t>
            </a:r>
            <a:r>
              <a:rPr lang="en-US" b="1" dirty="0" smtClean="0"/>
              <a:t>“father of </a:t>
            </a:r>
            <a:r>
              <a:rPr lang="en-US" b="1" u="sng" dirty="0" smtClean="0"/>
              <a:t>microscopy</a:t>
            </a:r>
            <a:r>
              <a:rPr lang="en-US" b="1" dirty="0" smtClean="0"/>
              <a:t>” – </a:t>
            </a:r>
            <a:r>
              <a:rPr lang="en-US" dirty="0" smtClean="0"/>
              <a:t>his name is Anthony </a:t>
            </a:r>
            <a:r>
              <a:rPr lang="en-US" dirty="0"/>
              <a:t>Leeuwenhoek </a:t>
            </a:r>
            <a:r>
              <a:rPr lang="en-US" dirty="0" smtClean="0"/>
              <a:t>(</a:t>
            </a:r>
            <a:r>
              <a:rPr lang="en-US" dirty="0"/>
              <a:t>1632-1723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 He saw bacteria, yeast, blood </a:t>
            </a:r>
            <a:r>
              <a:rPr lang="en-US" dirty="0">
                <a:hlinkClick r:id="rId2"/>
              </a:rPr>
              <a:t>cells</a:t>
            </a:r>
            <a:r>
              <a:rPr lang="en-US" dirty="0"/>
              <a:t> and many tiny animals swimming about in a drop of water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Compound microscopes had been invented in the 1590s, nearly forty years before Leeuwenhoek was born, however there were technical difficulties in building </a:t>
            </a:r>
            <a:r>
              <a:rPr lang="en-US" dirty="0" smtClean="0"/>
              <a:t>them. </a:t>
            </a:r>
            <a:endParaRPr lang="en-US" b="1" dirty="0"/>
          </a:p>
        </p:txBody>
      </p:sp>
      <p:pic>
        <p:nvPicPr>
          <p:cNvPr id="6146" name="Picture 2" descr="http://todayinsci.com/L/Leeuwenhoek_Antonie/LeeuwenhoekAntonie3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3716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istory-of-the-microscope.org/images/van-Leeuwenhoek-micro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4" y="811990"/>
            <a:ext cx="3197225" cy="531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history-of-the-microscope.org/images/drawing-microscope-owned-Leeuwenho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11" y="381000"/>
            <a:ext cx="3817411" cy="25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ioledge.files.wordpress.com/2013/03/leeuwenhoeks-microscop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5322635" cy="27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lassconnection.s3.amazonaws.com/925/flashcards/1205925/jpg/compound_microscope132986842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Modern Compound Microscope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 </a:t>
            </a:r>
            <a:r>
              <a:rPr lang="en-US" b="1" u="sng" dirty="0"/>
              <a:t>compound</a:t>
            </a:r>
            <a:r>
              <a:rPr lang="en-US" b="1" dirty="0"/>
              <a:t> light microscope</a:t>
            </a:r>
            <a:r>
              <a:rPr lang="en-US" dirty="0"/>
              <a:t> is a microscope with more than one lens and its </a:t>
            </a:r>
            <a:r>
              <a:rPr lang="en-US" dirty="0" smtClean="0"/>
              <a:t>own </a:t>
            </a:r>
            <a:r>
              <a:rPr lang="en-US" dirty="0"/>
              <a:t>light source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is an instrument commonly used inside the laboratory to view specimens mounted on a glass </a:t>
            </a:r>
            <a:r>
              <a:rPr lang="en-US" b="1" u="sng" dirty="0" smtClean="0"/>
              <a:t>slide</a:t>
            </a:r>
          </a:p>
          <a:p>
            <a:pPr lvl="1"/>
            <a:r>
              <a:rPr lang="en-US" dirty="0"/>
              <a:t>The compound microscope magnifies the object in the slide in such a way that the smallest structures become visible and clear. </a:t>
            </a:r>
            <a:endParaRPr lang="en-US" dirty="0" smtClean="0"/>
          </a:p>
          <a:p>
            <a:pPr lvl="1"/>
            <a:r>
              <a:rPr lang="en-US" dirty="0"/>
              <a:t>allowing structures in the slide to be magnified for up to 2,000 times their actual size. </a:t>
            </a:r>
          </a:p>
        </p:txBody>
      </p:sp>
    </p:spTree>
    <p:extLst>
      <p:ext uri="{BB962C8B-B14F-4D97-AF65-F5344CB8AC3E}">
        <p14:creationId xmlns:p14="http://schemas.microsoft.com/office/powerpoint/2010/main" val="27005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Magnification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magnification of a lens is 2X then it roughly doubles the size of the image of the object.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28" y="3304309"/>
            <a:ext cx="955021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5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293</Words>
  <Application>Microsoft Office PowerPoint</Application>
  <PresentationFormat>On-screen Show (4:3)</PresentationFormat>
  <Paragraphs>49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Microscopes</vt:lpstr>
      <vt:lpstr>Early Microscope</vt:lpstr>
      <vt:lpstr>History of the Microscope</vt:lpstr>
      <vt:lpstr>History of the Microscope</vt:lpstr>
      <vt:lpstr>History of the Microscope</vt:lpstr>
      <vt:lpstr>History of the Microscope</vt:lpstr>
      <vt:lpstr>PowerPoint Presentation</vt:lpstr>
      <vt:lpstr>The Modern Compound Microscope</vt:lpstr>
      <vt:lpstr>Magnification </vt:lpstr>
      <vt:lpstr>Parts of the Microscope</vt:lpstr>
      <vt:lpstr>Parts of the Microscope</vt:lpstr>
      <vt:lpstr>Parts of the Microscope</vt:lpstr>
      <vt:lpstr>PowerPoint Presentation</vt:lpstr>
      <vt:lpstr>Parts of the Microscope</vt:lpstr>
      <vt:lpstr>Parts of the Microscope</vt:lpstr>
      <vt:lpstr>Parts of the Microscope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Microscopes</dc:title>
  <dc:creator>Ashley Stefanisin</dc:creator>
  <cp:lastModifiedBy>Ashley Stefanisin</cp:lastModifiedBy>
  <cp:revision>15</cp:revision>
  <cp:lastPrinted>2014-08-21T19:53:17Z</cp:lastPrinted>
  <dcterms:created xsi:type="dcterms:W3CDTF">2014-08-21T18:38:27Z</dcterms:created>
  <dcterms:modified xsi:type="dcterms:W3CDTF">2016-09-01T14:16:24Z</dcterms:modified>
</cp:coreProperties>
</file>