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4" r:id="rId8"/>
    <p:sldId id="263" r:id="rId9"/>
    <p:sldId id="265" r:id="rId10"/>
    <p:sldId id="266" r:id="rId11"/>
    <p:sldId id="259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1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5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BF13B-A330-44C3-A84E-8E019894973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7AD3-DEB4-4F8A-A383-381EEFCE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2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9JQ6oHjpeq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gLAjKl-G5s" TargetMode="External"/><Relationship Id="rId2" Type="http://schemas.openxmlformats.org/officeDocument/2006/relationships/hyperlink" Target="https://www.youtube.com/watch?v=qRaJ9p4CWw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W7QZnwKqop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vL_2rF8JH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XI8GPsf6TA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DefLKnKyQf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fernbank.edu/STT/VertBio/pics/verteb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87693" cy="48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Jawless Fish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8636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Jawless fish are the most primitive of all fish</a:t>
            </a:r>
          </a:p>
          <a:p>
            <a:pPr lvl="1"/>
            <a:r>
              <a:rPr lang="en-US" dirty="0" smtClean="0"/>
              <a:t>They lack scales, fins, and jaws</a:t>
            </a:r>
          </a:p>
          <a:p>
            <a:r>
              <a:rPr lang="en-US" dirty="0" smtClean="0"/>
              <a:t>Most common is the </a:t>
            </a:r>
            <a:r>
              <a:rPr lang="en-US" dirty="0" smtClean="0">
                <a:hlinkClick r:id="rId2"/>
              </a:rPr>
              <a:t>lamprey</a:t>
            </a:r>
            <a:endParaRPr lang="en-US" dirty="0" smtClean="0"/>
          </a:p>
          <a:p>
            <a:r>
              <a:rPr lang="en-US" dirty="0" smtClean="0"/>
              <a:t>They contain a flexible material called cartilage</a:t>
            </a:r>
          </a:p>
          <a:p>
            <a:pPr lvl="1"/>
            <a:r>
              <a:rPr lang="en-US" dirty="0" smtClean="0"/>
              <a:t>The entire skeleton of a jawless fish is made of cartilage </a:t>
            </a:r>
          </a:p>
          <a:p>
            <a:pPr lvl="1"/>
            <a:r>
              <a:rPr lang="en-US" dirty="0" smtClean="0"/>
              <a:t>They are very flexible</a:t>
            </a:r>
            <a:endParaRPr lang="en-US" dirty="0"/>
          </a:p>
        </p:txBody>
      </p:sp>
      <p:pic>
        <p:nvPicPr>
          <p:cNvPr id="9218" name="Picture 2" descr="http://www.life.umd.edu/classroom/biol106h/L20/jawb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61" y="2182958"/>
            <a:ext cx="378798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indjourney1962.files.wordpress.com/2009/06/lamprey_6-30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26" y="6927"/>
            <a:ext cx="3493418" cy="22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Time line: </a:t>
            </a:r>
            <a:r>
              <a:rPr lang="en-US" dirty="0" smtClean="0"/>
              <a:t>Development of Vertebrates </a:t>
            </a:r>
            <a:endParaRPr lang="en-US" dirty="0"/>
          </a:p>
        </p:txBody>
      </p:sp>
      <p:pic>
        <p:nvPicPr>
          <p:cNvPr id="4098" name="Picture 2" descr="http://historyoftheuniverse.com/images/phylogeny%20vertebr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7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Cartilaginous Fish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Sharks </a:t>
            </a:r>
            <a:r>
              <a:rPr lang="en-US" dirty="0" smtClean="0"/>
              <a:t>are included in this group</a:t>
            </a:r>
          </a:p>
          <a:p>
            <a:r>
              <a:rPr lang="en-US" dirty="0" smtClean="0"/>
              <a:t>Like jawless fish, their skeletons are made of cartilage.</a:t>
            </a:r>
          </a:p>
          <a:p>
            <a:r>
              <a:rPr lang="en-US" dirty="0" smtClean="0"/>
              <a:t>This group has </a:t>
            </a:r>
            <a:r>
              <a:rPr lang="en-US" dirty="0" smtClean="0">
                <a:hlinkClick r:id="rId3"/>
              </a:rPr>
              <a:t>jaws</a:t>
            </a:r>
            <a:endParaRPr lang="en-US" dirty="0" smtClean="0"/>
          </a:p>
        </p:txBody>
      </p:sp>
      <p:pic>
        <p:nvPicPr>
          <p:cNvPr id="10242" name="Picture 2" descr="http://content9.flixster.com/movie/11/16/61/11166199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38745"/>
            <a:ext cx="3403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Cartilaginous Fish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914400"/>
          </a:xfrm>
        </p:spPr>
        <p:txBody>
          <a:bodyPr/>
          <a:lstStyle/>
          <a:p>
            <a:r>
              <a:rPr lang="en-US" dirty="0" smtClean="0"/>
              <a:t>Other cartilaginous fish include skates and rays </a:t>
            </a:r>
          </a:p>
          <a:p>
            <a:endParaRPr lang="en-US" dirty="0" smtClean="0"/>
          </a:p>
        </p:txBody>
      </p:sp>
      <p:pic>
        <p:nvPicPr>
          <p:cNvPr id="11266" name="Picture 2" descr="http://www.oneworldoneocean.com/images/blog/640px-Southern_stingrays_at_stingray_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707"/>
            <a:ext cx="6096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.cutestpaw.com/wp-content/uploads/2012/11/l-stingr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49707"/>
            <a:ext cx="3429000" cy="407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2.bp.blogspot.com/_GuNNMciC20Q/TNlFpi0wFlI/AAAAAAAAArc/kE9SvLHFBsM/s1600/fish-bones_7376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68" y="4695526"/>
            <a:ext cx="4226096" cy="19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Bony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6068" cy="50514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Bony fish skeletons are composed of hard bones, many of which are quite small and sharp </a:t>
            </a:r>
          </a:p>
          <a:p>
            <a:r>
              <a:rPr lang="en-US" dirty="0" smtClean="0"/>
              <a:t>Bony fish have a swim bladder</a:t>
            </a:r>
          </a:p>
          <a:p>
            <a:pPr lvl="1"/>
            <a:r>
              <a:rPr lang="en-US" dirty="0" smtClean="0"/>
              <a:t>It is a sac that the fish can empty or fill with air</a:t>
            </a:r>
          </a:p>
          <a:p>
            <a:pPr lvl="1"/>
            <a:r>
              <a:rPr lang="en-US" dirty="0" smtClean="0"/>
              <a:t>Acts like a life preserver </a:t>
            </a:r>
          </a:p>
          <a:p>
            <a:pPr lvl="1"/>
            <a:r>
              <a:rPr lang="en-US" dirty="0" smtClean="0"/>
              <a:t>A fish can float at any level of water</a:t>
            </a:r>
            <a:endParaRPr lang="en-US" dirty="0"/>
          </a:p>
        </p:txBody>
      </p:sp>
      <p:pic>
        <p:nvPicPr>
          <p:cNvPr id="12290" name="Picture 2" descr="http://www.earthlife.net/fish/images/anatomy/cav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543425" cy="34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133600" cy="1470025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BIRDS</a:t>
            </a:r>
            <a:endParaRPr lang="en-US" b="1" dirty="0"/>
          </a:p>
        </p:txBody>
      </p:sp>
      <p:pic>
        <p:nvPicPr>
          <p:cNvPr id="1026" name="Picture 2" descr="http://ts3.mm.bing.net/th?id=HN.608055085872318353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4981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th?id=HN.608024587311713974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5498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hnrS0yWk5LY/TxnWcahDyXI/AAAAAAAACao/oOcEY03JJS4/s1600/angry-bi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011"/>
            <a:ext cx="51244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Birds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30" y="1143000"/>
            <a:ext cx="5052461" cy="1981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Birds are one of the species that have the ability of </a:t>
            </a:r>
            <a:r>
              <a:rPr lang="en-US" b="1" dirty="0" smtClean="0"/>
              <a:t>flight</a:t>
            </a:r>
          </a:p>
          <a:p>
            <a:pPr lvl="1"/>
            <a:r>
              <a:rPr lang="en-US" dirty="0" smtClean="0"/>
              <a:t>However not all birds can fly</a:t>
            </a:r>
          </a:p>
          <a:p>
            <a:endParaRPr lang="en-US" dirty="0"/>
          </a:p>
        </p:txBody>
      </p:sp>
      <p:pic>
        <p:nvPicPr>
          <p:cNvPr id="3074" name="Picture 2" descr="http://i.dailymail.co.uk/i/pix/2010/04/08/article-1264428-0714089E000005DC-109_468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" y="3259014"/>
            <a:ext cx="5486400" cy="35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i7oq44uabDk/UVKfODlu4_I/AAAAAAAAABc/aYd5y1cHxgw/s1600/Emperor-Pengu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524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allpoper.com/images/00/37/06/36/flying-birds_00370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62" y="3429000"/>
            <a:ext cx="45110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earliest known bird lived more than 150 million years ago</a:t>
            </a:r>
          </a:p>
          <a:p>
            <a:pPr lvl="1"/>
            <a:r>
              <a:rPr lang="en-US" dirty="0" smtClean="0"/>
              <a:t>They had characteristics of reptiles</a:t>
            </a:r>
          </a:p>
          <a:p>
            <a:pPr lvl="1"/>
            <a:r>
              <a:rPr lang="en-US" dirty="0" smtClean="0"/>
              <a:t>Even birds today have scales on their legs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://www.luggacurrenpoultry.com/resources/scaly%20leg%20mites.jpg.opt426x320o0%2C0s426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057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modernapprentice.com/leg_scal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78" y="369771"/>
            <a:ext cx="2753494" cy="25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are warm blooded vertebrates</a:t>
            </a:r>
          </a:p>
          <a:p>
            <a:pPr lvl="1"/>
            <a:r>
              <a:rPr lang="en-US" dirty="0" smtClean="0"/>
              <a:t>They have the ability to maintain a constant body temperature despite the temperature of their environment. </a:t>
            </a:r>
          </a:p>
          <a:p>
            <a:r>
              <a:rPr lang="en-US" dirty="0" smtClean="0"/>
              <a:t>They have wings</a:t>
            </a:r>
          </a:p>
          <a:p>
            <a:r>
              <a:rPr lang="en-US" dirty="0" smtClean="0"/>
              <a:t>Their bodies are covered with feathers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Types of Birds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Birds can be divided into </a:t>
            </a:r>
            <a:r>
              <a:rPr lang="en-US" b="1" dirty="0" smtClean="0"/>
              <a:t>four</a:t>
            </a:r>
            <a:r>
              <a:rPr lang="en-US" dirty="0" smtClean="0"/>
              <a:t> main groups</a:t>
            </a:r>
          </a:p>
          <a:p>
            <a:pPr lvl="1"/>
            <a:r>
              <a:rPr lang="en-US" sz="3200" b="1" dirty="0" smtClean="0"/>
              <a:t>Perching Birds</a:t>
            </a:r>
          </a:p>
          <a:p>
            <a:pPr lvl="2"/>
            <a:r>
              <a:rPr lang="en-US" dirty="0" smtClean="0"/>
              <a:t>Their feet can easily grasp a branch</a:t>
            </a:r>
          </a:p>
          <a:p>
            <a:pPr lvl="2"/>
            <a:r>
              <a:rPr lang="en-US" dirty="0" smtClean="0"/>
              <a:t>Examples: robins, cardinals, and sparrows </a:t>
            </a:r>
          </a:p>
          <a:p>
            <a:pPr lvl="1"/>
            <a:r>
              <a:rPr lang="en-US" sz="3200" b="1" dirty="0" smtClean="0"/>
              <a:t>Water Birds</a:t>
            </a:r>
          </a:p>
          <a:p>
            <a:pPr lvl="2"/>
            <a:r>
              <a:rPr lang="en-US" dirty="0" smtClean="0"/>
              <a:t>Their feet are adapted for swimming</a:t>
            </a:r>
          </a:p>
          <a:p>
            <a:pPr lvl="2"/>
            <a:r>
              <a:rPr lang="en-US" dirty="0" smtClean="0"/>
              <a:t>Examples: Ducks and Geese</a:t>
            </a:r>
          </a:p>
          <a:p>
            <a:pPr lvl="1"/>
            <a:r>
              <a:rPr lang="en-US" sz="3200" b="1" dirty="0" smtClean="0"/>
              <a:t>Birds of Prey</a:t>
            </a:r>
          </a:p>
          <a:p>
            <a:pPr lvl="2"/>
            <a:r>
              <a:rPr lang="en-US" dirty="0" smtClean="0"/>
              <a:t>They are superb fliers, very fast, and also have keen eyesight</a:t>
            </a:r>
          </a:p>
          <a:p>
            <a:pPr lvl="2"/>
            <a:r>
              <a:rPr lang="en-US" dirty="0" smtClean="0"/>
              <a:t>Example: Eagle</a:t>
            </a:r>
          </a:p>
          <a:p>
            <a:pPr lvl="2"/>
            <a:r>
              <a:rPr lang="en-US" dirty="0" smtClean="0"/>
              <a:t>They have sharp claws called </a:t>
            </a:r>
            <a:r>
              <a:rPr lang="en-US" b="1" dirty="0" smtClean="0"/>
              <a:t>Talons.</a:t>
            </a:r>
            <a:r>
              <a:rPr lang="en-US" dirty="0" smtClean="0"/>
              <a:t> There enable the bird to grasp and hold it’s prey</a:t>
            </a:r>
          </a:p>
          <a:p>
            <a:pPr lvl="1"/>
            <a:r>
              <a:rPr lang="en-US" sz="3200" b="1" dirty="0" smtClean="0"/>
              <a:t>Flightless Birds</a:t>
            </a:r>
          </a:p>
          <a:p>
            <a:pPr lvl="2"/>
            <a:r>
              <a:rPr lang="en-US" dirty="0" smtClean="0"/>
              <a:t>Example: Penguins</a:t>
            </a:r>
          </a:p>
          <a:p>
            <a:pPr lvl="2"/>
            <a:r>
              <a:rPr lang="en-US" dirty="0" smtClean="0"/>
              <a:t>They have strong muscles to enable them to run quickly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characteristic of all vertebrates is a </a:t>
            </a:r>
            <a:r>
              <a:rPr lang="en-US" b="1" dirty="0" smtClean="0"/>
              <a:t>backbone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1.bp.blogspot.com/-g9_e24koh2I/ULaEM4Riz6I/AAAAAAAAC-I/ZFqwscQaUac/s1600/vertebra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752600"/>
            <a:ext cx="7877175" cy="44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Birds have light, hollow bones – aids in flying</a:t>
            </a:r>
          </a:p>
          <a:p>
            <a:r>
              <a:rPr lang="en-US" dirty="0" smtClean="0"/>
              <a:t>Birds are covered in feathers – aids in “lift”</a:t>
            </a:r>
          </a:p>
          <a:p>
            <a:pPr lvl="1"/>
            <a:r>
              <a:rPr lang="en-US" dirty="0" smtClean="0"/>
              <a:t>The feathers of the wings and most the body feathers are called </a:t>
            </a:r>
            <a:r>
              <a:rPr lang="en-US" b="1" dirty="0" smtClean="0"/>
              <a:t>contour</a:t>
            </a:r>
            <a:r>
              <a:rPr lang="en-US" dirty="0" smtClean="0"/>
              <a:t> feathers</a:t>
            </a:r>
          </a:p>
          <a:p>
            <a:pPr lvl="1"/>
            <a:r>
              <a:rPr lang="en-US" dirty="0" smtClean="0"/>
              <a:t>Other feathers, short and fuzzy are called </a:t>
            </a:r>
            <a:r>
              <a:rPr lang="en-US" b="1" dirty="0" smtClean="0"/>
              <a:t>down</a:t>
            </a:r>
            <a:r>
              <a:rPr lang="en-US" dirty="0" smtClean="0"/>
              <a:t> feathers. </a:t>
            </a:r>
          </a:p>
          <a:p>
            <a:pPr lvl="1"/>
            <a:r>
              <a:rPr lang="en-US" dirty="0" smtClean="0"/>
              <a:t>Feathers aid in insulation </a:t>
            </a:r>
            <a:endParaRPr lang="en-US" dirty="0"/>
          </a:p>
        </p:txBody>
      </p:sp>
      <p:pic>
        <p:nvPicPr>
          <p:cNvPr id="4098" name="Picture 2" descr="http://www.thewildclassroom.com/biodiversity/birds/images/pics/feathers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447800"/>
            <a:ext cx="23526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40303" y="3526055"/>
            <a:ext cx="10668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Breeding Habits &amp;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Bird songs are used to establish territory</a:t>
            </a:r>
          </a:p>
          <a:p>
            <a:r>
              <a:rPr lang="en-US" dirty="0" smtClean="0"/>
              <a:t>The bright </a:t>
            </a:r>
            <a:r>
              <a:rPr lang="en-US" dirty="0" smtClean="0">
                <a:hlinkClick r:id="rId2"/>
              </a:rPr>
              <a:t>feathers</a:t>
            </a:r>
            <a:r>
              <a:rPr lang="en-US" dirty="0" smtClean="0"/>
              <a:t> of male birds are used to attract females</a:t>
            </a:r>
          </a:p>
          <a:p>
            <a:r>
              <a:rPr lang="en-US" dirty="0" smtClean="0"/>
              <a:t>Some birds attract a mate by constructing a large and colorful nest </a:t>
            </a:r>
          </a:p>
          <a:p>
            <a:r>
              <a:rPr lang="en-US" dirty="0" smtClean="0"/>
              <a:t>Most birds build nest</a:t>
            </a:r>
          </a:p>
          <a:p>
            <a:r>
              <a:rPr lang="en-US" dirty="0" smtClean="0"/>
              <a:t>A bird’s egg is encased within a hard, strong shell</a:t>
            </a:r>
          </a:p>
          <a:p>
            <a:r>
              <a:rPr lang="en-US" dirty="0" smtClean="0"/>
              <a:t>Most birds incubate their eggs by sitting on them</a:t>
            </a:r>
            <a:endParaRPr lang="en-US" dirty="0"/>
          </a:p>
        </p:txBody>
      </p:sp>
      <p:pic>
        <p:nvPicPr>
          <p:cNvPr id="1026" name="Picture 2" descr="Image result for bird mating bright col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429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birds </a:t>
            </a:r>
            <a:r>
              <a:rPr lang="en-US" b="1" dirty="0" smtClean="0"/>
              <a:t>Migrate</a:t>
            </a:r>
            <a:r>
              <a:rPr lang="en-US" dirty="0" smtClean="0"/>
              <a:t>, or move to a new environment, during the course of a year</a:t>
            </a:r>
          </a:p>
          <a:p>
            <a:r>
              <a:rPr lang="en-US" dirty="0" smtClean="0"/>
              <a:t>Birds migrate for many reasons, the most important reason is to follow seasonal food supplies</a:t>
            </a:r>
          </a:p>
          <a:p>
            <a:r>
              <a:rPr lang="en-US" dirty="0" smtClean="0"/>
              <a:t>Some </a:t>
            </a:r>
            <a:r>
              <a:rPr lang="en-US" dirty="0" smtClean="0">
                <a:hlinkClick r:id="rId2"/>
              </a:rPr>
              <a:t>birds</a:t>
            </a:r>
            <a:r>
              <a:rPr lang="en-US" dirty="0" smtClean="0"/>
              <a:t> are believed to have magnetic centers in their brain</a:t>
            </a:r>
          </a:p>
          <a:p>
            <a:pPr lvl="1"/>
            <a:r>
              <a:rPr lang="en-US" dirty="0" smtClean="0"/>
              <a:t>These centers act like a compass to help their bird find its way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505200" y="457200"/>
            <a:ext cx="4343400" cy="1417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Amphibians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solidFill>
                  <a:schemeClr val="bg1"/>
                </a:solidFill>
              </a:rPr>
              <a:t> </a:t>
            </a:r>
            <a:r>
              <a:rPr lang="en-US" altLang="en-US" sz="3600" dirty="0" smtClean="0"/>
              <a:t>The word amphibian means double life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hlinkClick r:id="rId2"/>
              </a:rPr>
              <a:t>Amphibians </a:t>
            </a:r>
            <a:r>
              <a:rPr lang="en-US" altLang="en-US" sz="3600" dirty="0" smtClean="0"/>
              <a:t>spend part of their lives in water and part on land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Amphibians breath through their skin so it must remain damp in order to take in oxygen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7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Frogs and Toads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04800" y="20574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In the winter frogs and toad dig into the mud and hibernate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During hibernation all body activities slow down so that the animal can live on food stored in its body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Unlike tadpoles, adult frogs and toad are carnivorous</a:t>
            </a:r>
          </a:p>
          <a:p>
            <a:pPr eaLnBrk="1" hangingPunct="1"/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196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648200" y="1981200"/>
            <a:ext cx="4495800" cy="4144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Male frogs and toads use their sounds to attract mates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Frogs and toad appear similar, but frogs have a smooth moist skin and toads are drier and have wart like bumps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In many toad the bumps right behind the eyes contain a poisonous liquid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8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14288" y="14288"/>
            <a:ext cx="9129712" cy="639762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en-US" altLang="en-US" sz="4000" dirty="0" smtClean="0"/>
              <a:t>Salamanders and Newts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sz="half" idx="2"/>
          </p:nvPr>
        </p:nvSpPr>
        <p:spPr>
          <a:xfrm>
            <a:off x="0" y="990600"/>
            <a:ext cx="8763000" cy="270827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Both are amphibians with tails</a:t>
            </a:r>
          </a:p>
          <a:p>
            <a:pPr eaLnBrk="1" hangingPunct="1"/>
            <a:r>
              <a:rPr lang="en-US" altLang="en-US" sz="3200" dirty="0" smtClean="0"/>
              <a:t>Live in moist areas</a:t>
            </a:r>
          </a:p>
          <a:p>
            <a:pPr eaLnBrk="1" hangingPunct="1"/>
            <a:r>
              <a:rPr lang="en-US" altLang="en-US" sz="3200" dirty="0" smtClean="0"/>
              <a:t>Must lay their eggs in water just like frogs and toads</a:t>
            </a:r>
          </a:p>
          <a:p>
            <a:pPr eaLnBrk="1" hangingPunct="1"/>
            <a:endParaRPr lang="en-US" alt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0654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5814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4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-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Reptiles</a:t>
            </a:r>
          </a:p>
        </p:txBody>
      </p:sp>
      <p:sp>
        <p:nvSpPr>
          <p:cNvPr id="10243" name="Content Placeholder 7"/>
          <p:cNvSpPr>
            <a:spLocks noGrp="1"/>
          </p:cNvSpPr>
          <p:nvPr>
            <p:ph sz="half" idx="1"/>
          </p:nvPr>
        </p:nvSpPr>
        <p:spPr>
          <a:xfrm>
            <a:off x="0" y="914400"/>
            <a:ext cx="6096000" cy="4419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>
                <a:hlinkClick r:id="rId2"/>
              </a:rPr>
              <a:t>Reptiles</a:t>
            </a:r>
            <a:r>
              <a:rPr lang="en-US" altLang="en-US" dirty="0" smtClean="0"/>
              <a:t> are coldblooded vertebrates that have dry, scaly skin and lay eggs on land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Do not have to go through a water dwelling stage in their lives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Eggs have a lathery protective covering to keep it from drying out </a:t>
            </a:r>
          </a:p>
          <a:p>
            <a:pPr eaLnBrk="1" hangingPunct="1"/>
            <a:r>
              <a:rPr lang="en-US" altLang="en-US" dirty="0" smtClean="0"/>
              <a:t>Since the eggs are enclosed in a shell, the females body fertilizes the egg before the shell forms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308610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idx="1"/>
          </p:nvPr>
        </p:nvSpPr>
        <p:spPr>
          <a:xfrm>
            <a:off x="34925" y="34925"/>
            <a:ext cx="9109075" cy="879475"/>
          </a:xfrm>
        </p:spPr>
        <p:txBody>
          <a:bodyPr/>
          <a:lstStyle/>
          <a:p>
            <a:pPr algn="ctr" eaLnBrk="1" hangingPunct="1"/>
            <a:r>
              <a:rPr lang="en-US" altLang="en-US" sz="4400" smtClean="0"/>
              <a:t>Snakes and Lizards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half" idx="2"/>
          </p:nvPr>
        </p:nvSpPr>
        <p:spPr>
          <a:xfrm>
            <a:off x="0" y="914400"/>
            <a:ext cx="5486400" cy="5638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Snakes that are poisonous have developed special glands that produce their venom 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Snakes have developed numerous way to find their prey</a:t>
            </a:r>
          </a:p>
          <a:p>
            <a:pPr lvl="1" eaLnBrk="1" hangingPunct="1"/>
            <a:r>
              <a:rPr lang="en-US" altLang="en-US" sz="2800" smtClean="0"/>
              <a:t>Detect body heat with the pits on the sides of their head</a:t>
            </a:r>
          </a:p>
          <a:p>
            <a:pPr lvl="1" eaLnBrk="1" hangingPunct="1"/>
            <a:r>
              <a:rPr lang="en-US" altLang="en-US" sz="2800" smtClean="0"/>
              <a:t>Tasting the air with their tongue for prey</a:t>
            </a:r>
          </a:p>
          <a:p>
            <a:pPr eaLnBrk="1" hangingPunct="1"/>
            <a:r>
              <a:rPr lang="en-US" altLang="en-US" sz="2800" smtClean="0"/>
              <a:t>Snakes are deaf and have poor eye sight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838200"/>
            <a:ext cx="3733800" cy="579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snake moves by wriggling its muscular body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Lizards differ from snakes because they…</a:t>
            </a:r>
          </a:p>
          <a:p>
            <a:pPr lvl="1" eaLnBrk="1" hangingPunct="1"/>
            <a:r>
              <a:rPr lang="en-US" altLang="en-US" sz="2400" smtClean="0"/>
              <a:t>Have legs</a:t>
            </a:r>
          </a:p>
          <a:p>
            <a:pPr lvl="1" eaLnBrk="1" hangingPunct="1"/>
            <a:r>
              <a:rPr lang="en-US" altLang="en-US" sz="2400" smtClean="0"/>
              <a:t>Have ears </a:t>
            </a:r>
          </a:p>
          <a:p>
            <a:pPr lvl="1" eaLnBrk="1" hangingPunct="1"/>
            <a:r>
              <a:rPr lang="en-US" altLang="en-US" sz="2400" smtClean="0"/>
              <a:t>Can detect sound</a:t>
            </a:r>
          </a:p>
          <a:p>
            <a:pPr lvl="1" eaLnBrk="1" hangingPunct="1">
              <a:buFont typeface="Arial" charset="0"/>
              <a:buNone/>
            </a:pPr>
            <a:endParaRPr lang="en-US" altLang="en-US" sz="2400" smtClean="0"/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56225"/>
            <a:ext cx="20574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45138"/>
            <a:ext cx="2133600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>
          <a:xfrm>
            <a:off x="38100" y="103188"/>
            <a:ext cx="5219700" cy="73501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Turtles and Tortoises</a:t>
            </a: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0" y="1295400"/>
            <a:ext cx="57912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Both are reptiles that look alike but have adapted to different environments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Turtles spend most of their time in water, their legs are shaped like paddles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 Tortoises spend most time on land. They have solid, stumpy legs used for walking.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Both can live for a long time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0"/>
            <a:ext cx="337185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276600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5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838200" y="0"/>
            <a:ext cx="89154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Alligators and Crocodiles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10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Both spend most of their time submerges in water with only their eyes and nostrils above the surface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Both eat meat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Both have unusual reproductive behaviors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Unlike most reptiles they care for their young after they hatch 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7338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5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smtClean="0"/>
              <a:t>The bones that make up the backbone of a vertebrate are called vertebrae (singular: vertebra) </a:t>
            </a:r>
          </a:p>
          <a:p>
            <a:r>
              <a:rPr lang="en-US" dirty="0" smtClean="0"/>
              <a:t>The skeleton provides support and helps give the body of a vertebrate its shape </a:t>
            </a:r>
            <a:endParaRPr lang="en-US" dirty="0"/>
          </a:p>
        </p:txBody>
      </p:sp>
      <p:pic>
        <p:nvPicPr>
          <p:cNvPr id="5122" name="Picture 2" descr="http://lh6.ggpht.com/_yItZwKwfM-I/TTUVgsxWUkI/AAAAAAAABAI/F7rKEcsmIfE/Vertebrates%5B10%5D.gif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410200" cy="41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Vertebrate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914400"/>
            <a:ext cx="52578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important advantage of an internal skeleton (</a:t>
            </a:r>
            <a:r>
              <a:rPr lang="en-US" b="1" dirty="0" smtClean="0"/>
              <a:t>endoskeleton</a:t>
            </a:r>
            <a:r>
              <a:rPr lang="en-US" dirty="0" smtClean="0"/>
              <a:t>) is that it increases in size as the animal grows</a:t>
            </a:r>
          </a:p>
          <a:p>
            <a:pPr lvl="1"/>
            <a:r>
              <a:rPr lang="en-US" dirty="0" smtClean="0"/>
              <a:t>It does not need to shed, as does the </a:t>
            </a:r>
            <a:r>
              <a:rPr lang="en-US" b="1" dirty="0" smtClean="0"/>
              <a:t>exoskeleton</a:t>
            </a:r>
            <a:r>
              <a:rPr lang="en-US" dirty="0" smtClean="0"/>
              <a:t> of an insect</a:t>
            </a:r>
          </a:p>
          <a:p>
            <a:r>
              <a:rPr lang="en-US" dirty="0" smtClean="0"/>
              <a:t>An important function of the backbone of a vertebrate is to protect the nerves of the </a:t>
            </a:r>
            <a:r>
              <a:rPr lang="en-US" b="1" dirty="0" smtClean="0"/>
              <a:t>spinal cord, </a:t>
            </a:r>
            <a:r>
              <a:rPr lang="en-US" dirty="0" smtClean="0"/>
              <a:t>which runs down through the center of the backbone </a:t>
            </a:r>
          </a:p>
          <a:p>
            <a:r>
              <a:rPr lang="en-US" dirty="0" smtClean="0"/>
              <a:t>The spinal cord nerves </a:t>
            </a:r>
            <a:r>
              <a:rPr lang="en-US" b="1" dirty="0" smtClean="0"/>
              <a:t>connect</a:t>
            </a:r>
            <a:r>
              <a:rPr lang="en-US" dirty="0" smtClean="0"/>
              <a:t> the vertebrates well-developed brain to nerves that carry information to and from every part of the body </a:t>
            </a:r>
          </a:p>
        </p:txBody>
      </p:sp>
      <p:pic>
        <p:nvPicPr>
          <p:cNvPr id="6146" name="Picture 2" descr="http://www.cavalierhealth.org/images/Vertebr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20" y="1738745"/>
            <a:ext cx="397718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Vertebrates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73507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Birds</a:t>
            </a:r>
          </a:p>
          <a:p>
            <a:r>
              <a:rPr lang="en-US" b="1" dirty="0" smtClean="0"/>
              <a:t>Mammals</a:t>
            </a:r>
            <a:endParaRPr lang="en-US" dirty="0" smtClean="0"/>
          </a:p>
        </p:txBody>
      </p:sp>
      <p:pic>
        <p:nvPicPr>
          <p:cNvPr id="3074" name="Picture 2" descr="http://3.bp.blogspot.com/-we__FVVGkZg/TebXgWW5bSI/AAAAAAAAA1o/qM_G2-TAS0c/s1600/Vertebrates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62" y="1449946"/>
            <a:ext cx="5934075" cy="51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first vertebrate with a backbone was a </a:t>
            </a:r>
            <a:r>
              <a:rPr lang="en-US" b="1" dirty="0" smtClean="0"/>
              <a:t>fish</a:t>
            </a:r>
          </a:p>
          <a:p>
            <a:r>
              <a:rPr lang="en-US" dirty="0" smtClean="0"/>
              <a:t>Fish are the vertebrates that are </a:t>
            </a:r>
            <a:r>
              <a:rPr lang="en-US" b="1" dirty="0" smtClean="0"/>
              <a:t>best adapted </a:t>
            </a:r>
            <a:r>
              <a:rPr lang="en-US" dirty="0" smtClean="0"/>
              <a:t>to live under water</a:t>
            </a:r>
          </a:p>
          <a:p>
            <a:pPr lvl="1"/>
            <a:r>
              <a:rPr lang="en-US" dirty="0" smtClean="0"/>
              <a:t>Smooth body </a:t>
            </a:r>
          </a:p>
          <a:p>
            <a:pPr lvl="1"/>
            <a:r>
              <a:rPr lang="en-US" dirty="0" smtClean="0"/>
              <a:t>Fins</a:t>
            </a:r>
          </a:p>
          <a:p>
            <a:pPr lvl="1"/>
            <a:r>
              <a:rPr lang="en-US" dirty="0" smtClean="0"/>
              <a:t>Gills</a:t>
            </a:r>
          </a:p>
          <a:p>
            <a:pPr lvl="1"/>
            <a:r>
              <a:rPr lang="en-US" dirty="0" smtClean="0"/>
              <a:t>Etc </a:t>
            </a:r>
            <a:endParaRPr lang="en-US" dirty="0"/>
          </a:p>
        </p:txBody>
      </p:sp>
      <p:pic>
        <p:nvPicPr>
          <p:cNvPr id="7170" name="Picture 2" descr="http://eyemakeart.files.wordpress.com/2009/07/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14" y="1219200"/>
            <a:ext cx="39530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ageresource.com/wallpapers/wallpaper/color-fish-pin_2359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45" y="4087091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Like </a:t>
            </a:r>
            <a:r>
              <a:rPr lang="en-US" smtClean="0"/>
              <a:t>some vertebrates</a:t>
            </a:r>
            <a:r>
              <a:rPr lang="en-US" dirty="0" smtClean="0"/>
              <a:t>, fish take oxygen from the water through gills.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 descr="http://www.todayifoundout.com/wp-content/uploads/2011/09/fish-g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629400" cy="554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Fish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Fish live in all of the earth’s waters, in both fresh and salt water</a:t>
            </a:r>
          </a:p>
          <a:p>
            <a:r>
              <a:rPr lang="en-US" dirty="0" smtClean="0"/>
              <a:t>Fish are coldblooded</a:t>
            </a:r>
          </a:p>
          <a:p>
            <a:pPr lvl="1"/>
            <a:r>
              <a:rPr lang="en-US" dirty="0" smtClean="0"/>
              <a:t>They have no internal control over their body temperature. </a:t>
            </a:r>
          </a:p>
          <a:p>
            <a:pPr lvl="1"/>
            <a:r>
              <a:rPr lang="en-US" dirty="0" smtClean="0"/>
              <a:t>Changes in environment affect their body temperature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Groups of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Fish are divided into </a:t>
            </a:r>
            <a:r>
              <a:rPr lang="en-US" sz="4800" b="1" dirty="0" smtClean="0"/>
              <a:t>3 groups </a:t>
            </a:r>
          </a:p>
          <a:p>
            <a:pPr lvl="1"/>
            <a:r>
              <a:rPr lang="en-US" sz="4800" dirty="0" smtClean="0"/>
              <a:t>Jawless fish </a:t>
            </a:r>
          </a:p>
          <a:p>
            <a:pPr lvl="1"/>
            <a:r>
              <a:rPr lang="en-US" sz="4800" dirty="0" smtClean="0"/>
              <a:t>Cartilaginous fish </a:t>
            </a:r>
          </a:p>
          <a:p>
            <a:pPr lvl="1"/>
            <a:r>
              <a:rPr lang="en-US" sz="4800" dirty="0" smtClean="0"/>
              <a:t>Bony Fish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962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1076</Words>
  <Application>Microsoft Office PowerPoint</Application>
  <PresentationFormat>On-screen Show (4:3)</PresentationFormat>
  <Paragraphs>158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The main characteristic of all vertebrates is a backbone</vt:lpstr>
      <vt:lpstr>PowerPoint Presentation</vt:lpstr>
      <vt:lpstr>Vertebrate</vt:lpstr>
      <vt:lpstr>Types of Vertebrates </vt:lpstr>
      <vt:lpstr>Fish</vt:lpstr>
      <vt:lpstr>Like some vertebrates, fish take oxygen from the water through gills.  </vt:lpstr>
      <vt:lpstr>Fish </vt:lpstr>
      <vt:lpstr>Three Groups of Fish</vt:lpstr>
      <vt:lpstr>Jawless Fish </vt:lpstr>
      <vt:lpstr>Time line: Development of Vertebrates </vt:lpstr>
      <vt:lpstr>Cartilaginous Fish </vt:lpstr>
      <vt:lpstr>Cartilaginous Fish </vt:lpstr>
      <vt:lpstr>Bony Fish</vt:lpstr>
      <vt:lpstr> BIRDS</vt:lpstr>
      <vt:lpstr>Birds</vt:lpstr>
      <vt:lpstr>Birds</vt:lpstr>
      <vt:lpstr>Birds</vt:lpstr>
      <vt:lpstr>Types of Birds</vt:lpstr>
      <vt:lpstr>Adaptations of Flight</vt:lpstr>
      <vt:lpstr>Breeding Habits &amp; Development</vt:lpstr>
      <vt:lpstr>Migration</vt:lpstr>
      <vt:lpstr>Amphibians</vt:lpstr>
      <vt:lpstr>Frogs and Toads</vt:lpstr>
      <vt:lpstr>PowerPoint Presentation</vt:lpstr>
      <vt:lpstr> Reptiles</vt:lpstr>
      <vt:lpstr>PowerPoint Presentation</vt:lpstr>
      <vt:lpstr>Turtles and Tortoises</vt:lpstr>
      <vt:lpstr>Alligators and Crocodiles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Stefanisin</dc:creator>
  <cp:lastModifiedBy>Ashley Stefanisin</cp:lastModifiedBy>
  <cp:revision>17</cp:revision>
  <dcterms:created xsi:type="dcterms:W3CDTF">2014-03-23T20:29:20Z</dcterms:created>
  <dcterms:modified xsi:type="dcterms:W3CDTF">2016-10-25T14:14:14Z</dcterms:modified>
</cp:coreProperties>
</file>